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32" r:id="rId5"/>
    <p:sldId id="541" r:id="rId6"/>
    <p:sldId id="480" r:id="rId7"/>
    <p:sldId id="535" r:id="rId8"/>
    <p:sldId id="540" r:id="rId9"/>
    <p:sldId id="542" r:id="rId10"/>
    <p:sldId id="481" r:id="rId11"/>
    <p:sldId id="537" r:id="rId12"/>
    <p:sldId id="536" r:id="rId13"/>
    <p:sldId id="264" r:id="rId14"/>
    <p:sldId id="538" r:id="rId15"/>
    <p:sldId id="539" r:id="rId16"/>
    <p:sldId id="452" r:id="rId1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2057"/>
    <a:srgbClr val="1F4E79"/>
    <a:srgbClr val="EE6667"/>
    <a:srgbClr val="2B5880"/>
    <a:srgbClr val="819BB3"/>
    <a:srgbClr val="000000"/>
    <a:srgbClr val="ED6666"/>
    <a:srgbClr val="EE6666"/>
    <a:srgbClr val="E6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D7CBB-3642-4F03-830B-346CC999E483}" v="19" dt="2023-11-14T13:16:49.379"/>
    <p1510:client id="{E60687B3-5FD1-4DC9-A607-A6D819C3DEEB}" v="3" vWet="5" dt="2023-11-14T13:11:46.50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MINSKI Aude" userId="3b7434d2-57d5-494b-b8c2-8265a06b6cc7" providerId="ADAL" clId="{E60687B3-5FD1-4DC9-A607-A6D819C3DEEB}"/>
    <pc:docChg chg="undo custSel addSld modSld sldOrd">
      <pc:chgData name="SIEMINSKI Aude" userId="3b7434d2-57d5-494b-b8c2-8265a06b6cc7" providerId="ADAL" clId="{E60687B3-5FD1-4DC9-A607-A6D819C3DEEB}" dt="2023-11-14T12:58:21.281" v="1227" actId="113"/>
      <pc:docMkLst>
        <pc:docMk/>
      </pc:docMkLst>
      <pc:sldChg chg="modSp mod">
        <pc:chgData name="SIEMINSKI Aude" userId="3b7434d2-57d5-494b-b8c2-8265a06b6cc7" providerId="ADAL" clId="{E60687B3-5FD1-4DC9-A607-A6D819C3DEEB}" dt="2023-11-14T11:00:28.933" v="65" actId="20577"/>
        <pc:sldMkLst>
          <pc:docMk/>
          <pc:sldMk cId="2129315236" sldId="264"/>
        </pc:sldMkLst>
        <pc:spChg chg="mod">
          <ac:chgData name="SIEMINSKI Aude" userId="3b7434d2-57d5-494b-b8c2-8265a06b6cc7" providerId="ADAL" clId="{E60687B3-5FD1-4DC9-A607-A6D819C3DEEB}" dt="2023-11-14T11:00:28.933" v="65" actId="20577"/>
          <ac:spMkLst>
            <pc:docMk/>
            <pc:sldMk cId="2129315236" sldId="264"/>
            <ac:spMk id="7" creationId="{DC212758-695E-E082-9A33-7856D043579C}"/>
          </ac:spMkLst>
        </pc:spChg>
      </pc:sldChg>
      <pc:sldChg chg="addSp delSp modSp mod">
        <pc:chgData name="SIEMINSKI Aude" userId="3b7434d2-57d5-494b-b8c2-8265a06b6cc7" providerId="ADAL" clId="{E60687B3-5FD1-4DC9-A607-A6D819C3DEEB}" dt="2023-11-14T11:01:07.903" v="73"/>
        <pc:sldMkLst>
          <pc:docMk/>
          <pc:sldMk cId="3611404089" sldId="452"/>
        </pc:sldMkLst>
        <pc:spChg chg="mod">
          <ac:chgData name="SIEMINSKI Aude" userId="3b7434d2-57d5-494b-b8c2-8265a06b6cc7" providerId="ADAL" clId="{E60687B3-5FD1-4DC9-A607-A6D819C3DEEB}" dt="2023-11-14T11:01:07.903" v="73"/>
          <ac:spMkLst>
            <pc:docMk/>
            <pc:sldMk cId="3611404089" sldId="452"/>
            <ac:spMk id="11" creationId="{9C935AC7-EF1B-C4CF-C117-94AC6C0E5B2C}"/>
          </ac:spMkLst>
        </pc:spChg>
        <pc:picChg chg="add mod">
          <ac:chgData name="SIEMINSKI Aude" userId="3b7434d2-57d5-494b-b8c2-8265a06b6cc7" providerId="ADAL" clId="{E60687B3-5FD1-4DC9-A607-A6D819C3DEEB}" dt="2023-11-14T11:00:20.534" v="61" actId="1076"/>
          <ac:picMkLst>
            <pc:docMk/>
            <pc:sldMk cId="3611404089" sldId="452"/>
            <ac:picMk id="8" creationId="{0A16169B-AA33-146E-23EA-DE1E416EB46A}"/>
          </ac:picMkLst>
        </pc:picChg>
        <pc:picChg chg="add del">
          <ac:chgData name="SIEMINSKI Aude" userId="3b7434d2-57d5-494b-b8c2-8265a06b6cc7" providerId="ADAL" clId="{E60687B3-5FD1-4DC9-A607-A6D819C3DEEB}" dt="2023-11-14T10:59:30.246" v="55" actId="478"/>
          <ac:picMkLst>
            <pc:docMk/>
            <pc:sldMk cId="3611404089" sldId="452"/>
            <ac:picMk id="21" creationId="{CA4B4EDE-971F-FADF-A2E0-058927218A28}"/>
          </ac:picMkLst>
        </pc:picChg>
      </pc:sldChg>
      <pc:sldChg chg="modSp mod">
        <pc:chgData name="SIEMINSKI Aude" userId="3b7434d2-57d5-494b-b8c2-8265a06b6cc7" providerId="ADAL" clId="{E60687B3-5FD1-4DC9-A607-A6D819C3DEEB}" dt="2023-11-14T11:00:37.983" v="66"/>
        <pc:sldMkLst>
          <pc:docMk/>
          <pc:sldMk cId="2733326522" sldId="480"/>
        </pc:sldMkLst>
        <pc:spChg chg="mod">
          <ac:chgData name="SIEMINSKI Aude" userId="3b7434d2-57d5-494b-b8c2-8265a06b6cc7" providerId="ADAL" clId="{E60687B3-5FD1-4DC9-A607-A6D819C3DEEB}" dt="2023-11-14T11:00:37.983" v="66"/>
          <ac:spMkLst>
            <pc:docMk/>
            <pc:sldMk cId="2733326522" sldId="480"/>
            <ac:spMk id="5" creationId="{536D0551-2854-F664-6E44-00AA0C9A8539}"/>
          </ac:spMkLst>
        </pc:spChg>
      </pc:sldChg>
      <pc:sldChg chg="modSp mod">
        <pc:chgData name="SIEMINSKI Aude" userId="3b7434d2-57d5-494b-b8c2-8265a06b6cc7" providerId="ADAL" clId="{E60687B3-5FD1-4DC9-A607-A6D819C3DEEB}" dt="2023-11-14T11:00:47.830" v="69"/>
        <pc:sldMkLst>
          <pc:docMk/>
          <pc:sldMk cId="529218800" sldId="481"/>
        </pc:sldMkLst>
        <pc:spChg chg="mod">
          <ac:chgData name="SIEMINSKI Aude" userId="3b7434d2-57d5-494b-b8c2-8265a06b6cc7" providerId="ADAL" clId="{E60687B3-5FD1-4DC9-A607-A6D819C3DEEB}" dt="2023-11-14T11:00:47.830" v="69"/>
          <ac:spMkLst>
            <pc:docMk/>
            <pc:sldMk cId="529218800" sldId="481"/>
            <ac:spMk id="3" creationId="{3978C390-B414-A436-1C80-9FA9E26E6177}"/>
          </ac:spMkLst>
        </pc:spChg>
      </pc:sldChg>
      <pc:sldChg chg="modSp mod">
        <pc:chgData name="SIEMINSKI Aude" userId="3b7434d2-57d5-494b-b8c2-8265a06b6cc7" providerId="ADAL" clId="{E60687B3-5FD1-4DC9-A607-A6D819C3DEEB}" dt="2023-11-14T11:00:41.475" v="67"/>
        <pc:sldMkLst>
          <pc:docMk/>
          <pc:sldMk cId="2242127389" sldId="535"/>
        </pc:sldMkLst>
        <pc:spChg chg="mod">
          <ac:chgData name="SIEMINSKI Aude" userId="3b7434d2-57d5-494b-b8c2-8265a06b6cc7" providerId="ADAL" clId="{E60687B3-5FD1-4DC9-A607-A6D819C3DEEB}" dt="2023-11-14T11:00:41.475" v="67"/>
          <ac:spMkLst>
            <pc:docMk/>
            <pc:sldMk cId="2242127389" sldId="535"/>
            <ac:spMk id="5" creationId="{536D0551-2854-F664-6E44-00AA0C9A8539}"/>
          </ac:spMkLst>
        </pc:spChg>
        <pc:spChg chg="mod">
          <ac:chgData name="SIEMINSKI Aude" userId="3b7434d2-57d5-494b-b8c2-8265a06b6cc7" providerId="ADAL" clId="{E60687B3-5FD1-4DC9-A607-A6D819C3DEEB}" dt="2023-11-13T09:02:37.815" v="15" actId="20577"/>
          <ac:spMkLst>
            <pc:docMk/>
            <pc:sldMk cId="2242127389" sldId="535"/>
            <ac:spMk id="22" creationId="{277FFA8B-D4EC-B615-4AC2-68B782BFDF37}"/>
          </ac:spMkLst>
        </pc:spChg>
      </pc:sldChg>
      <pc:sldChg chg="ord">
        <pc:chgData name="SIEMINSKI Aude" userId="3b7434d2-57d5-494b-b8c2-8265a06b6cc7" providerId="ADAL" clId="{E60687B3-5FD1-4DC9-A607-A6D819C3DEEB}" dt="2023-11-14T11:05:38.680" v="296"/>
        <pc:sldMkLst>
          <pc:docMk/>
          <pc:sldMk cId="2577759538" sldId="536"/>
        </pc:sldMkLst>
      </pc:sldChg>
      <pc:sldChg chg="ord">
        <pc:chgData name="SIEMINSKI Aude" userId="3b7434d2-57d5-494b-b8c2-8265a06b6cc7" providerId="ADAL" clId="{E60687B3-5FD1-4DC9-A607-A6D819C3DEEB}" dt="2023-11-14T11:05:30.176" v="294"/>
        <pc:sldMkLst>
          <pc:docMk/>
          <pc:sldMk cId="943076550" sldId="537"/>
        </pc:sldMkLst>
      </pc:sldChg>
      <pc:sldChg chg="modSp mod">
        <pc:chgData name="SIEMINSKI Aude" userId="3b7434d2-57d5-494b-b8c2-8265a06b6cc7" providerId="ADAL" clId="{E60687B3-5FD1-4DC9-A607-A6D819C3DEEB}" dt="2023-11-14T11:01:01.476" v="71"/>
        <pc:sldMkLst>
          <pc:docMk/>
          <pc:sldMk cId="1432617724" sldId="538"/>
        </pc:sldMkLst>
        <pc:spChg chg="mod">
          <ac:chgData name="SIEMINSKI Aude" userId="3b7434d2-57d5-494b-b8c2-8265a06b6cc7" providerId="ADAL" clId="{E60687B3-5FD1-4DC9-A607-A6D819C3DEEB}" dt="2023-11-14T11:01:01.476" v="71"/>
          <ac:spMkLst>
            <pc:docMk/>
            <pc:sldMk cId="1432617724" sldId="538"/>
            <ac:spMk id="5" creationId="{536D0551-2854-F664-6E44-00AA0C9A8539}"/>
          </ac:spMkLst>
        </pc:spChg>
        <pc:spChg chg="mod">
          <ac:chgData name="SIEMINSKI Aude" userId="3b7434d2-57d5-494b-b8c2-8265a06b6cc7" providerId="ADAL" clId="{E60687B3-5FD1-4DC9-A607-A6D819C3DEEB}" dt="2023-11-14T11:00:59.232" v="70" actId="14100"/>
          <ac:spMkLst>
            <pc:docMk/>
            <pc:sldMk cId="1432617724" sldId="538"/>
            <ac:spMk id="10" creationId="{37C7B39D-4B4F-AABE-FC9C-ED4AAE12A9AD}"/>
          </ac:spMkLst>
        </pc:spChg>
      </pc:sldChg>
      <pc:sldChg chg="modSp mod">
        <pc:chgData name="SIEMINSKI Aude" userId="3b7434d2-57d5-494b-b8c2-8265a06b6cc7" providerId="ADAL" clId="{E60687B3-5FD1-4DC9-A607-A6D819C3DEEB}" dt="2023-11-14T12:58:21.281" v="1227" actId="113"/>
        <pc:sldMkLst>
          <pc:docMk/>
          <pc:sldMk cId="1950115855" sldId="539"/>
        </pc:sldMkLst>
        <pc:spChg chg="mod">
          <ac:chgData name="SIEMINSKI Aude" userId="3b7434d2-57d5-494b-b8c2-8265a06b6cc7" providerId="ADAL" clId="{E60687B3-5FD1-4DC9-A607-A6D819C3DEEB}" dt="2023-11-14T11:01:05.076" v="72"/>
          <ac:spMkLst>
            <pc:docMk/>
            <pc:sldMk cId="1950115855" sldId="539"/>
            <ac:spMk id="5" creationId="{536D0551-2854-F664-6E44-00AA0C9A8539}"/>
          </ac:spMkLst>
        </pc:spChg>
        <pc:spChg chg="mod">
          <ac:chgData name="SIEMINSKI Aude" userId="3b7434d2-57d5-494b-b8c2-8265a06b6cc7" providerId="ADAL" clId="{E60687B3-5FD1-4DC9-A607-A6D819C3DEEB}" dt="2023-11-13T09:04:59.406" v="45" actId="20577"/>
          <ac:spMkLst>
            <pc:docMk/>
            <pc:sldMk cId="1950115855" sldId="539"/>
            <ac:spMk id="21" creationId="{E57B4609-6F00-0BD3-C895-09A8AE0B34CB}"/>
          </ac:spMkLst>
        </pc:spChg>
        <pc:spChg chg="mod">
          <ac:chgData name="SIEMINSKI Aude" userId="3b7434d2-57d5-494b-b8c2-8265a06b6cc7" providerId="ADAL" clId="{E60687B3-5FD1-4DC9-A607-A6D819C3DEEB}" dt="2023-11-13T09:04:51.975" v="37" actId="20577"/>
          <ac:spMkLst>
            <pc:docMk/>
            <pc:sldMk cId="1950115855" sldId="539"/>
            <ac:spMk id="23" creationId="{3FFAA7B7-C920-82CE-FEB1-6EB5F156F011}"/>
          </ac:spMkLst>
        </pc:spChg>
        <pc:spChg chg="mod">
          <ac:chgData name="SIEMINSKI Aude" userId="3b7434d2-57d5-494b-b8c2-8265a06b6cc7" providerId="ADAL" clId="{E60687B3-5FD1-4DC9-A607-A6D819C3DEEB}" dt="2023-11-13T09:04:47.970" v="29" actId="20577"/>
          <ac:spMkLst>
            <pc:docMk/>
            <pc:sldMk cId="1950115855" sldId="539"/>
            <ac:spMk id="25" creationId="{EE8B1AF5-22B8-65F1-673A-36B903E98F77}"/>
          </ac:spMkLst>
        </pc:spChg>
        <pc:spChg chg="mod">
          <ac:chgData name="SIEMINSKI Aude" userId="3b7434d2-57d5-494b-b8c2-8265a06b6cc7" providerId="ADAL" clId="{E60687B3-5FD1-4DC9-A607-A6D819C3DEEB}" dt="2023-11-14T12:58:18.436" v="1226" actId="113"/>
          <ac:spMkLst>
            <pc:docMk/>
            <pc:sldMk cId="1950115855" sldId="539"/>
            <ac:spMk id="27" creationId="{9AE2092C-3B38-8252-0E20-BD4850183A87}"/>
          </ac:spMkLst>
        </pc:spChg>
        <pc:spChg chg="mod">
          <ac:chgData name="SIEMINSKI Aude" userId="3b7434d2-57d5-494b-b8c2-8265a06b6cc7" providerId="ADAL" clId="{E60687B3-5FD1-4DC9-A607-A6D819C3DEEB}" dt="2023-11-14T12:58:21.281" v="1227" actId="113"/>
          <ac:spMkLst>
            <pc:docMk/>
            <pc:sldMk cId="1950115855" sldId="539"/>
            <ac:spMk id="31" creationId="{481E2836-1AA1-BA69-EE7B-9BF381B4FAE6}"/>
          </ac:spMkLst>
        </pc:spChg>
        <pc:cxnChg chg="mod">
          <ac:chgData name="SIEMINSKI Aude" userId="3b7434d2-57d5-494b-b8c2-8265a06b6cc7" providerId="ADAL" clId="{E60687B3-5FD1-4DC9-A607-A6D819C3DEEB}" dt="2023-11-14T12:57:50.759" v="1216" actId="1076"/>
          <ac:cxnSpMkLst>
            <pc:docMk/>
            <pc:sldMk cId="1950115855" sldId="539"/>
            <ac:cxnSpMk id="29" creationId="{C2ECB62D-F0A5-4076-3AB6-445B38CDDD48}"/>
          </ac:cxnSpMkLst>
        </pc:cxnChg>
      </pc:sldChg>
      <pc:sldChg chg="modSp mod">
        <pc:chgData name="SIEMINSKI Aude" userId="3b7434d2-57d5-494b-b8c2-8265a06b6cc7" providerId="ADAL" clId="{E60687B3-5FD1-4DC9-A607-A6D819C3DEEB}" dt="2023-11-14T11:00:44.545" v="68"/>
        <pc:sldMkLst>
          <pc:docMk/>
          <pc:sldMk cId="190482856" sldId="540"/>
        </pc:sldMkLst>
        <pc:spChg chg="mod">
          <ac:chgData name="SIEMINSKI Aude" userId="3b7434d2-57d5-494b-b8c2-8265a06b6cc7" providerId="ADAL" clId="{E60687B3-5FD1-4DC9-A607-A6D819C3DEEB}" dt="2023-11-14T11:00:44.545" v="68"/>
          <ac:spMkLst>
            <pc:docMk/>
            <pc:sldMk cId="190482856" sldId="540"/>
            <ac:spMk id="5" creationId="{536D0551-2854-F664-6E44-00AA0C9A8539}"/>
          </ac:spMkLst>
        </pc:spChg>
        <pc:spChg chg="mod">
          <ac:chgData name="SIEMINSKI Aude" userId="3b7434d2-57d5-494b-b8c2-8265a06b6cc7" providerId="ADAL" clId="{E60687B3-5FD1-4DC9-A607-A6D819C3DEEB}" dt="2023-11-13T09:02:56.289" v="16" actId="20577"/>
          <ac:spMkLst>
            <pc:docMk/>
            <pc:sldMk cId="190482856" sldId="540"/>
            <ac:spMk id="22" creationId="{277FFA8B-D4EC-B615-4AC2-68B782BFDF37}"/>
          </ac:spMkLst>
        </pc:spChg>
      </pc:sldChg>
      <pc:sldChg chg="modSp add mod ord">
        <pc:chgData name="SIEMINSKI Aude" userId="3b7434d2-57d5-494b-b8c2-8265a06b6cc7" providerId="ADAL" clId="{E60687B3-5FD1-4DC9-A607-A6D819C3DEEB}" dt="2023-11-14T12:53:29.368" v="942" actId="20577"/>
        <pc:sldMkLst>
          <pc:docMk/>
          <pc:sldMk cId="3710634854" sldId="541"/>
        </pc:sldMkLst>
        <pc:spChg chg="mod">
          <ac:chgData name="SIEMINSKI Aude" userId="3b7434d2-57d5-494b-b8c2-8265a06b6cc7" providerId="ADAL" clId="{E60687B3-5FD1-4DC9-A607-A6D819C3DEEB}" dt="2023-11-14T11:01:35.175" v="84" actId="20577"/>
          <ac:spMkLst>
            <pc:docMk/>
            <pc:sldMk cId="3710634854" sldId="541"/>
            <ac:spMk id="3" creationId="{5DDFE026-086F-EBC8-898D-553DFA2B4F0F}"/>
          </ac:spMkLst>
        </pc:spChg>
        <pc:spChg chg="mod">
          <ac:chgData name="SIEMINSKI Aude" userId="3b7434d2-57d5-494b-b8c2-8265a06b6cc7" providerId="ADAL" clId="{E60687B3-5FD1-4DC9-A607-A6D819C3DEEB}" dt="2023-11-14T12:53:29.368" v="942" actId="20577"/>
          <ac:spMkLst>
            <pc:docMk/>
            <pc:sldMk cId="3710634854" sldId="541"/>
            <ac:spMk id="22" creationId="{277FFA8B-D4EC-B615-4AC2-68B782BFDF37}"/>
          </ac:spMkLst>
        </pc:spChg>
      </pc:sldChg>
      <pc:sldChg chg="modSp add mod">
        <pc:chgData name="SIEMINSKI Aude" userId="3b7434d2-57d5-494b-b8c2-8265a06b6cc7" providerId="ADAL" clId="{E60687B3-5FD1-4DC9-A607-A6D819C3DEEB}" dt="2023-11-14T12:52:16.612" v="894" actId="20577"/>
        <pc:sldMkLst>
          <pc:docMk/>
          <pc:sldMk cId="4199001206" sldId="542"/>
        </pc:sldMkLst>
        <pc:spChg chg="mod">
          <ac:chgData name="SIEMINSKI Aude" userId="3b7434d2-57d5-494b-b8c2-8265a06b6cc7" providerId="ADAL" clId="{E60687B3-5FD1-4DC9-A607-A6D819C3DEEB}" dt="2023-11-14T12:43:45.523" v="333" actId="20577"/>
          <ac:spMkLst>
            <pc:docMk/>
            <pc:sldMk cId="4199001206" sldId="542"/>
            <ac:spMk id="3" creationId="{5DDFE026-086F-EBC8-898D-553DFA2B4F0F}"/>
          </ac:spMkLst>
        </pc:spChg>
        <pc:spChg chg="mod">
          <ac:chgData name="SIEMINSKI Aude" userId="3b7434d2-57d5-494b-b8c2-8265a06b6cc7" providerId="ADAL" clId="{E60687B3-5FD1-4DC9-A607-A6D819C3DEEB}" dt="2023-11-14T12:52:16.612" v="894" actId="20577"/>
          <ac:spMkLst>
            <pc:docMk/>
            <pc:sldMk cId="4199001206" sldId="542"/>
            <ac:spMk id="22" creationId="{277FFA8B-D4EC-B615-4AC2-68B782BFDF37}"/>
          </ac:spMkLst>
        </pc:spChg>
      </pc:sldChg>
    </pc:docChg>
  </pc:docChgLst>
  <pc:docChgLst>
    <pc:chgData name="VILLETTE Louanne" userId="8c6080db-c1bd-4cd1-8262-d5c8853e0c66" providerId="ADAL" clId="{249D7CBB-3642-4F03-830B-346CC999E483}"/>
    <pc:docChg chg="modSld">
      <pc:chgData name="VILLETTE Louanne" userId="8c6080db-c1bd-4cd1-8262-d5c8853e0c66" providerId="ADAL" clId="{249D7CBB-3642-4F03-830B-346CC999E483}" dt="2023-11-14T13:16:49.379" v="18" actId="20577"/>
      <pc:docMkLst>
        <pc:docMk/>
      </pc:docMkLst>
      <pc:sldChg chg="modSp mod">
        <pc:chgData name="VILLETTE Louanne" userId="8c6080db-c1bd-4cd1-8262-d5c8853e0c66" providerId="ADAL" clId="{249D7CBB-3642-4F03-830B-346CC999E483}" dt="2023-11-14T13:12:28.469" v="8" actId="2711"/>
        <pc:sldMkLst>
          <pc:docMk/>
          <pc:sldMk cId="2129315236" sldId="264"/>
        </pc:sldMkLst>
        <pc:spChg chg="mod">
          <ac:chgData name="VILLETTE Louanne" userId="8c6080db-c1bd-4cd1-8262-d5c8853e0c66" providerId="ADAL" clId="{249D7CBB-3642-4F03-830B-346CC999E483}" dt="2023-11-14T13:12:28.469" v="8" actId="2711"/>
          <ac:spMkLst>
            <pc:docMk/>
            <pc:sldMk cId="2129315236" sldId="264"/>
            <ac:spMk id="9" creationId="{48800949-9CD6-6E64-62BF-F9BFBB786882}"/>
          </ac:spMkLst>
        </pc:spChg>
      </pc:sldChg>
      <pc:sldChg chg="modSp mod">
        <pc:chgData name="VILLETTE Louanne" userId="8c6080db-c1bd-4cd1-8262-d5c8853e0c66" providerId="ADAL" clId="{249D7CBB-3642-4F03-830B-346CC999E483}" dt="2023-11-14T13:13:30.273" v="14" actId="1076"/>
        <pc:sldMkLst>
          <pc:docMk/>
          <pc:sldMk cId="4205648770" sldId="332"/>
        </pc:sldMkLst>
        <pc:picChg chg="mod">
          <ac:chgData name="VILLETTE Louanne" userId="8c6080db-c1bd-4cd1-8262-d5c8853e0c66" providerId="ADAL" clId="{249D7CBB-3642-4F03-830B-346CC999E483}" dt="2023-11-14T13:13:30.273" v="14" actId="1076"/>
          <ac:picMkLst>
            <pc:docMk/>
            <pc:sldMk cId="4205648770" sldId="332"/>
            <ac:picMk id="2" creationId="{7C0C31E7-4FAB-C530-E92C-4F3EEFA17B1D}"/>
          </ac:picMkLst>
        </pc:picChg>
      </pc:sldChg>
      <pc:sldChg chg="modSp mod">
        <pc:chgData name="VILLETTE Louanne" userId="8c6080db-c1bd-4cd1-8262-d5c8853e0c66" providerId="ADAL" clId="{249D7CBB-3642-4F03-830B-346CC999E483}" dt="2023-11-14T13:12:51.771" v="12" actId="2711"/>
        <pc:sldMkLst>
          <pc:docMk/>
          <pc:sldMk cId="3611404089" sldId="452"/>
        </pc:sldMkLst>
        <pc:spChg chg="mod">
          <ac:chgData name="VILLETTE Louanne" userId="8c6080db-c1bd-4cd1-8262-d5c8853e0c66" providerId="ADAL" clId="{249D7CBB-3642-4F03-830B-346CC999E483}" dt="2023-11-14T13:12:51.771" v="12" actId="2711"/>
          <ac:spMkLst>
            <pc:docMk/>
            <pc:sldMk cId="3611404089" sldId="452"/>
            <ac:spMk id="17" creationId="{057F12E9-FCAC-44B0-E37A-64143CE2D154}"/>
          </ac:spMkLst>
        </pc:spChg>
      </pc:sldChg>
      <pc:sldChg chg="modSp mod">
        <pc:chgData name="VILLETTE Louanne" userId="8c6080db-c1bd-4cd1-8262-d5c8853e0c66" providerId="ADAL" clId="{249D7CBB-3642-4F03-830B-346CC999E483}" dt="2023-11-14T13:11:47.301" v="1" actId="2711"/>
        <pc:sldMkLst>
          <pc:docMk/>
          <pc:sldMk cId="2733326522" sldId="480"/>
        </pc:sldMkLst>
        <pc:spChg chg="mod">
          <ac:chgData name="VILLETTE Louanne" userId="8c6080db-c1bd-4cd1-8262-d5c8853e0c66" providerId="ADAL" clId="{249D7CBB-3642-4F03-830B-346CC999E483}" dt="2023-11-14T13:11:47.301" v="1" actId="2711"/>
          <ac:spMkLst>
            <pc:docMk/>
            <pc:sldMk cId="2733326522" sldId="480"/>
            <ac:spMk id="22" creationId="{277FFA8B-D4EC-B615-4AC2-68B782BFDF37}"/>
          </ac:spMkLst>
        </pc:spChg>
      </pc:sldChg>
      <pc:sldChg chg="modSp mod">
        <pc:chgData name="VILLETTE Louanne" userId="8c6080db-c1bd-4cd1-8262-d5c8853e0c66" providerId="ADAL" clId="{249D7CBB-3642-4F03-830B-346CC999E483}" dt="2023-11-14T13:12:11.268" v="5" actId="2711"/>
        <pc:sldMkLst>
          <pc:docMk/>
          <pc:sldMk cId="529218800" sldId="481"/>
        </pc:sldMkLst>
        <pc:spChg chg="mod">
          <ac:chgData name="VILLETTE Louanne" userId="8c6080db-c1bd-4cd1-8262-d5c8853e0c66" providerId="ADAL" clId="{249D7CBB-3642-4F03-830B-346CC999E483}" dt="2023-11-14T13:12:11.268" v="5" actId="2711"/>
          <ac:spMkLst>
            <pc:docMk/>
            <pc:sldMk cId="529218800" sldId="481"/>
            <ac:spMk id="31" creationId="{E2F33A86-074B-BFD7-3CC6-8CF497F3C63C}"/>
          </ac:spMkLst>
        </pc:spChg>
      </pc:sldChg>
      <pc:sldChg chg="modSp mod">
        <pc:chgData name="VILLETTE Louanne" userId="8c6080db-c1bd-4cd1-8262-d5c8853e0c66" providerId="ADAL" clId="{249D7CBB-3642-4F03-830B-346CC999E483}" dt="2023-11-14T13:11:52.422" v="2" actId="2711"/>
        <pc:sldMkLst>
          <pc:docMk/>
          <pc:sldMk cId="2242127389" sldId="535"/>
        </pc:sldMkLst>
        <pc:spChg chg="mod">
          <ac:chgData name="VILLETTE Louanne" userId="8c6080db-c1bd-4cd1-8262-d5c8853e0c66" providerId="ADAL" clId="{249D7CBB-3642-4F03-830B-346CC999E483}" dt="2023-11-14T13:11:52.422" v="2" actId="2711"/>
          <ac:spMkLst>
            <pc:docMk/>
            <pc:sldMk cId="2242127389" sldId="535"/>
            <ac:spMk id="22" creationId="{277FFA8B-D4EC-B615-4AC2-68B782BFDF37}"/>
          </ac:spMkLst>
        </pc:spChg>
      </pc:sldChg>
      <pc:sldChg chg="modSp mod">
        <pc:chgData name="VILLETTE Louanne" userId="8c6080db-c1bd-4cd1-8262-d5c8853e0c66" providerId="ADAL" clId="{249D7CBB-3642-4F03-830B-346CC999E483}" dt="2023-11-14T13:12:22.492" v="7" actId="2711"/>
        <pc:sldMkLst>
          <pc:docMk/>
          <pc:sldMk cId="2577759538" sldId="536"/>
        </pc:sldMkLst>
        <pc:spChg chg="mod">
          <ac:chgData name="VILLETTE Louanne" userId="8c6080db-c1bd-4cd1-8262-d5c8853e0c66" providerId="ADAL" clId="{249D7CBB-3642-4F03-830B-346CC999E483}" dt="2023-11-14T13:12:22.492" v="7" actId="2711"/>
          <ac:spMkLst>
            <pc:docMk/>
            <pc:sldMk cId="2577759538" sldId="536"/>
            <ac:spMk id="4" creationId="{C2972A96-E93B-6EE7-A623-53A30E2DB268}"/>
          </ac:spMkLst>
        </pc:spChg>
      </pc:sldChg>
      <pc:sldChg chg="modSp mod">
        <pc:chgData name="VILLETTE Louanne" userId="8c6080db-c1bd-4cd1-8262-d5c8853e0c66" providerId="ADAL" clId="{249D7CBB-3642-4F03-830B-346CC999E483}" dt="2023-11-14T13:12:16.124" v="6" actId="2711"/>
        <pc:sldMkLst>
          <pc:docMk/>
          <pc:sldMk cId="943076550" sldId="537"/>
        </pc:sldMkLst>
        <pc:spChg chg="mod">
          <ac:chgData name="VILLETTE Louanne" userId="8c6080db-c1bd-4cd1-8262-d5c8853e0c66" providerId="ADAL" clId="{249D7CBB-3642-4F03-830B-346CC999E483}" dt="2023-11-14T13:12:16.124" v="6" actId="2711"/>
          <ac:spMkLst>
            <pc:docMk/>
            <pc:sldMk cId="943076550" sldId="537"/>
            <ac:spMk id="11" creationId="{ECB59D7D-797A-A522-4D37-DC42DD1328E1}"/>
          </ac:spMkLst>
        </pc:spChg>
      </pc:sldChg>
      <pc:sldChg chg="modSp mod">
        <pc:chgData name="VILLETTE Louanne" userId="8c6080db-c1bd-4cd1-8262-d5c8853e0c66" providerId="ADAL" clId="{249D7CBB-3642-4F03-830B-346CC999E483}" dt="2023-11-14T13:12:33.310" v="9" actId="2711"/>
        <pc:sldMkLst>
          <pc:docMk/>
          <pc:sldMk cId="1432617724" sldId="538"/>
        </pc:sldMkLst>
        <pc:spChg chg="mod">
          <ac:chgData name="VILLETTE Louanne" userId="8c6080db-c1bd-4cd1-8262-d5c8853e0c66" providerId="ADAL" clId="{249D7CBB-3642-4F03-830B-346CC999E483}" dt="2023-11-14T13:12:33.310" v="9" actId="2711"/>
          <ac:spMkLst>
            <pc:docMk/>
            <pc:sldMk cId="1432617724" sldId="538"/>
            <ac:spMk id="10" creationId="{37C7B39D-4B4F-AABE-FC9C-ED4AAE12A9AD}"/>
          </ac:spMkLst>
        </pc:spChg>
      </pc:sldChg>
      <pc:sldChg chg="modSp mod">
        <pc:chgData name="VILLETTE Louanne" userId="8c6080db-c1bd-4cd1-8262-d5c8853e0c66" providerId="ADAL" clId="{249D7CBB-3642-4F03-830B-346CC999E483}" dt="2023-11-14T13:12:43.347" v="11" actId="2711"/>
        <pc:sldMkLst>
          <pc:docMk/>
          <pc:sldMk cId="1950115855" sldId="539"/>
        </pc:sldMkLst>
        <pc:spChg chg="mod">
          <ac:chgData name="VILLETTE Louanne" userId="8c6080db-c1bd-4cd1-8262-d5c8853e0c66" providerId="ADAL" clId="{249D7CBB-3642-4F03-830B-346CC999E483}" dt="2023-11-14T13:12:38.877" v="10" actId="2711"/>
          <ac:spMkLst>
            <pc:docMk/>
            <pc:sldMk cId="1950115855" sldId="539"/>
            <ac:spMk id="27" creationId="{9AE2092C-3B38-8252-0E20-BD4850183A87}"/>
          </ac:spMkLst>
        </pc:spChg>
        <pc:spChg chg="mod">
          <ac:chgData name="VILLETTE Louanne" userId="8c6080db-c1bd-4cd1-8262-d5c8853e0c66" providerId="ADAL" clId="{249D7CBB-3642-4F03-830B-346CC999E483}" dt="2023-11-14T13:12:43.347" v="11" actId="2711"/>
          <ac:spMkLst>
            <pc:docMk/>
            <pc:sldMk cId="1950115855" sldId="539"/>
            <ac:spMk id="31" creationId="{481E2836-1AA1-BA69-EE7B-9BF381B4FAE6}"/>
          </ac:spMkLst>
        </pc:spChg>
      </pc:sldChg>
      <pc:sldChg chg="modSp mod">
        <pc:chgData name="VILLETTE Louanne" userId="8c6080db-c1bd-4cd1-8262-d5c8853e0c66" providerId="ADAL" clId="{249D7CBB-3642-4F03-830B-346CC999E483}" dt="2023-11-14T13:11:59.662" v="3" actId="2711"/>
        <pc:sldMkLst>
          <pc:docMk/>
          <pc:sldMk cId="190482856" sldId="540"/>
        </pc:sldMkLst>
        <pc:spChg chg="mod">
          <ac:chgData name="VILLETTE Louanne" userId="8c6080db-c1bd-4cd1-8262-d5c8853e0c66" providerId="ADAL" clId="{249D7CBB-3642-4F03-830B-346CC999E483}" dt="2023-11-14T13:11:59.662" v="3" actId="2711"/>
          <ac:spMkLst>
            <pc:docMk/>
            <pc:sldMk cId="190482856" sldId="540"/>
            <ac:spMk id="22" creationId="{277FFA8B-D4EC-B615-4AC2-68B782BFDF37}"/>
          </ac:spMkLst>
        </pc:spChg>
      </pc:sldChg>
      <pc:sldChg chg="modSp mod">
        <pc:chgData name="VILLETTE Louanne" userId="8c6080db-c1bd-4cd1-8262-d5c8853e0c66" providerId="ADAL" clId="{249D7CBB-3642-4F03-830B-346CC999E483}" dt="2023-11-14T13:16:49.379" v="18" actId="20577"/>
        <pc:sldMkLst>
          <pc:docMk/>
          <pc:sldMk cId="3710634854" sldId="541"/>
        </pc:sldMkLst>
        <pc:spChg chg="mod">
          <ac:chgData name="VILLETTE Louanne" userId="8c6080db-c1bd-4cd1-8262-d5c8853e0c66" providerId="ADAL" clId="{249D7CBB-3642-4F03-830B-346CC999E483}" dt="2023-11-14T13:16:49.379" v="18" actId="20577"/>
          <ac:spMkLst>
            <pc:docMk/>
            <pc:sldMk cId="3710634854" sldId="541"/>
            <ac:spMk id="22" creationId="{277FFA8B-D4EC-B615-4AC2-68B782BFDF37}"/>
          </ac:spMkLst>
        </pc:spChg>
      </pc:sldChg>
      <pc:sldChg chg="modSp mod">
        <pc:chgData name="VILLETTE Louanne" userId="8c6080db-c1bd-4cd1-8262-d5c8853e0c66" providerId="ADAL" clId="{249D7CBB-3642-4F03-830B-346CC999E483}" dt="2023-11-14T13:12:04.573" v="4" actId="2711"/>
        <pc:sldMkLst>
          <pc:docMk/>
          <pc:sldMk cId="4199001206" sldId="542"/>
        </pc:sldMkLst>
        <pc:spChg chg="mod">
          <ac:chgData name="VILLETTE Louanne" userId="8c6080db-c1bd-4cd1-8262-d5c8853e0c66" providerId="ADAL" clId="{249D7CBB-3642-4F03-830B-346CC999E483}" dt="2023-11-14T13:12:04.573" v="4" actId="2711"/>
          <ac:spMkLst>
            <pc:docMk/>
            <pc:sldMk cId="4199001206" sldId="542"/>
            <ac:spMk id="22" creationId="{277FFA8B-D4EC-B615-4AC2-68B782BFDF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40CBC9-2C9B-4879-9C0D-280B7596F213}" type="datetimeFigureOut">
              <a:rPr lang="fr-FR" smtClean="0"/>
              <a:t>14/11/2023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955BF85-A51D-44A9-B850-AA558EC1FDAA}" type="slidenum">
              <a:rPr lang="fr-FR" smtClean="0"/>
              <a:t>‹#›</a:t>
            </a:fld>
            <a:endParaRPr lang="fr-FR"/>
          </a:p>
        </p:txBody>
      </p:sp>
    </p:spTree>
    <p:extLst>
      <p:ext uri="{BB962C8B-B14F-4D97-AF65-F5344CB8AC3E}">
        <p14:creationId xmlns:p14="http://schemas.microsoft.com/office/powerpoint/2010/main" val="143034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8C2895C-EEB3-4E19-B5EE-D179295CC4B7}" type="slidenum">
              <a:rPr lang="fr-FR" smtClean="0"/>
              <a:t>10</a:t>
            </a:fld>
            <a:endParaRPr lang="fr-FR"/>
          </a:p>
        </p:txBody>
      </p:sp>
    </p:spTree>
    <p:extLst>
      <p:ext uri="{BB962C8B-B14F-4D97-AF65-F5344CB8AC3E}">
        <p14:creationId xmlns:p14="http://schemas.microsoft.com/office/powerpoint/2010/main" val="329357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32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Titre 1"/>
          <p:cNvSpPr>
            <a:spLocks noGrp="1"/>
          </p:cNvSpPr>
          <p:nvPr>
            <p:ph type="title"/>
          </p:nvPr>
        </p:nvSpPr>
        <p:spPr>
          <a:xfrm>
            <a:off x="838200" y="1599936"/>
            <a:ext cx="9424595" cy="1188035"/>
          </a:xfrm>
        </p:spPr>
        <p:txBody>
          <a:bodyPr/>
          <a:lstStyle/>
          <a:p>
            <a:r>
              <a:rPr lang="fr-FR"/>
              <a:t>Modifiez le style du titre</a:t>
            </a:r>
          </a:p>
        </p:txBody>
      </p:sp>
      <p:sp>
        <p:nvSpPr>
          <p:cNvPr id="9" name="Espace réservé du contenu 2"/>
          <p:cNvSpPr>
            <a:spLocks noGrp="1"/>
          </p:cNvSpPr>
          <p:nvPr>
            <p:ph idx="1"/>
          </p:nvPr>
        </p:nvSpPr>
        <p:spPr>
          <a:xfrm>
            <a:off x="838200" y="2938215"/>
            <a:ext cx="9424595" cy="389988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3392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B9796FB-24D3-144F-BFD7-A254D47127EA}"/>
              </a:ext>
            </a:extLst>
          </p:cNvPr>
          <p:cNvSpPr>
            <a:spLocks noGrp="1"/>
          </p:cNvSpPr>
          <p:nvPr>
            <p:ph type="dt" sz="half" idx="10"/>
          </p:nvPr>
        </p:nvSpPr>
        <p:spPr/>
        <p:txBody>
          <a:bodyPr/>
          <a:lstStyle/>
          <a:p>
            <a:fld id="{366D70CC-256E-D941-869D-DD651FCEEC27}" type="datetimeFigureOut">
              <a:rPr lang="fr-FR" smtClean="0"/>
              <a:t>14/11/2023</a:t>
            </a:fld>
            <a:endParaRPr lang="fr-FR"/>
          </a:p>
        </p:txBody>
      </p:sp>
      <p:sp>
        <p:nvSpPr>
          <p:cNvPr id="3" name="Espace réservé du pied de page 2">
            <a:extLst>
              <a:ext uri="{FF2B5EF4-FFF2-40B4-BE49-F238E27FC236}">
                <a16:creationId xmlns:a16="http://schemas.microsoft.com/office/drawing/2014/main" id="{955A9FBF-F914-5544-A5AC-EB22331CA6C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62FFE9D-D201-3D45-BFEB-D7D0E9F0519A}"/>
              </a:ext>
            </a:extLst>
          </p:cNvPr>
          <p:cNvSpPr>
            <a:spLocks noGrp="1"/>
          </p:cNvSpPr>
          <p:nvPr>
            <p:ph type="sldNum" sz="quarter" idx="12"/>
          </p:nvPr>
        </p:nvSpPr>
        <p:spPr/>
        <p:txBody>
          <a:bodyPr/>
          <a:lstStyle/>
          <a:p>
            <a:fld id="{91017A87-547E-FE4B-9C91-E71D0F42B60D}" type="slidenum">
              <a:rPr lang="fr-FR" smtClean="0"/>
              <a:t>‹#›</a:t>
            </a:fld>
            <a:endParaRPr lang="fr-FR"/>
          </a:p>
        </p:txBody>
      </p:sp>
    </p:spTree>
    <p:extLst>
      <p:ext uri="{BB962C8B-B14F-4D97-AF65-F5344CB8AC3E}">
        <p14:creationId xmlns:p14="http://schemas.microsoft.com/office/powerpoint/2010/main" val="4201170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858DD-D663-41AE-AA59-A8368C5A8A89}" type="datetimeFigureOut">
              <a:rPr lang="fr-FR" smtClean="0"/>
              <a:t>14/11/2023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832EC-EC8C-45EF-A6DB-F4024CE3D890}" type="slidenum">
              <a:rPr lang="fr-FR" smtClean="0"/>
              <a:t>‹#›</a:t>
            </a:fld>
            <a:endParaRPr lang="fr-FR"/>
          </a:p>
        </p:txBody>
      </p:sp>
    </p:spTree>
    <p:extLst>
      <p:ext uri="{BB962C8B-B14F-4D97-AF65-F5344CB8AC3E}">
        <p14:creationId xmlns:p14="http://schemas.microsoft.com/office/powerpoint/2010/main" val="355403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mailto:asieminski@em-normandie.fr"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9A03D668-F5B2-9920-EC1B-43519C7B2B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87" y="0"/>
            <a:ext cx="12186113" cy="6854688"/>
          </a:xfrm>
          <a:prstGeom prst="rect">
            <a:avLst/>
          </a:prstGeom>
        </p:spPr>
      </p:pic>
      <p:sp>
        <p:nvSpPr>
          <p:cNvPr id="3" name="ZoneTexte 2">
            <a:extLst>
              <a:ext uri="{FF2B5EF4-FFF2-40B4-BE49-F238E27FC236}">
                <a16:creationId xmlns:a16="http://schemas.microsoft.com/office/drawing/2014/main" id="{0836502B-16C0-ECCF-66DF-88181C3349BA}"/>
              </a:ext>
            </a:extLst>
          </p:cNvPr>
          <p:cNvSpPr txBox="1"/>
          <p:nvPr/>
        </p:nvSpPr>
        <p:spPr>
          <a:xfrm>
            <a:off x="379710" y="1678696"/>
            <a:ext cx="11578356" cy="2308324"/>
          </a:xfrm>
          <a:prstGeom prst="rect">
            <a:avLst/>
          </a:prstGeom>
          <a:noFill/>
        </p:spPr>
        <p:txBody>
          <a:bodyPr wrap="square">
            <a:spAutoFit/>
          </a:bodyPr>
          <a:lstStyle/>
          <a:p>
            <a:pPr algn="ctr"/>
            <a:endParaRPr lang="fr-FR" sz="4800" b="1">
              <a:solidFill>
                <a:schemeClr val="bg1"/>
              </a:solidFill>
              <a:latin typeface="MADE Outer Sans" panose="02000505000000020004" pitchFamily="2" charset="77"/>
            </a:endParaRPr>
          </a:p>
          <a:p>
            <a:pPr algn="ctr"/>
            <a:r>
              <a:rPr lang="fr-FR" sz="4800" b="1">
                <a:solidFill>
                  <a:schemeClr val="bg1"/>
                </a:solidFill>
                <a:latin typeface="MADE Outer Sans" panose="02000505000000020004" pitchFamily="2" charset="77"/>
              </a:rPr>
              <a:t>LE MENTORING</a:t>
            </a:r>
          </a:p>
          <a:p>
            <a:pPr algn="ctr"/>
            <a:r>
              <a:rPr lang="fr-FR" sz="4800" b="1">
                <a:solidFill>
                  <a:schemeClr val="bg1"/>
                </a:solidFill>
                <a:latin typeface="MADE Outer Sans" panose="02000505000000020004" pitchFamily="2" charset="77"/>
              </a:rPr>
              <a:t> </a:t>
            </a:r>
          </a:p>
        </p:txBody>
      </p:sp>
      <p:pic>
        <p:nvPicPr>
          <p:cNvPr id="2" name="Image 1">
            <a:extLst>
              <a:ext uri="{FF2B5EF4-FFF2-40B4-BE49-F238E27FC236}">
                <a16:creationId xmlns:a16="http://schemas.microsoft.com/office/drawing/2014/main" id="{7C0C31E7-4FAB-C530-E92C-4F3EEFA17B1D}"/>
              </a:ext>
            </a:extLst>
          </p:cNvPr>
          <p:cNvPicPr>
            <a:picLocks noChangeAspect="1"/>
          </p:cNvPicPr>
          <p:nvPr/>
        </p:nvPicPr>
        <p:blipFill>
          <a:blip r:embed="rId3"/>
          <a:stretch>
            <a:fillRect/>
          </a:stretch>
        </p:blipFill>
        <p:spPr>
          <a:xfrm>
            <a:off x="5136937" y="3909547"/>
            <a:ext cx="1918126" cy="1918126"/>
          </a:xfrm>
          <a:prstGeom prst="rect">
            <a:avLst/>
          </a:prstGeom>
        </p:spPr>
      </p:pic>
    </p:spTree>
    <p:extLst>
      <p:ext uri="{BB962C8B-B14F-4D97-AF65-F5344CB8AC3E}">
        <p14:creationId xmlns:p14="http://schemas.microsoft.com/office/powerpoint/2010/main" val="4205648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823910C-F4E1-7986-82A4-AE16DA086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6" y="-18718"/>
            <a:ext cx="12192000" cy="6864626"/>
          </a:xfrm>
          <a:prstGeom prst="rect">
            <a:avLst/>
          </a:prstGeom>
        </p:spPr>
      </p:pic>
      <p:sp>
        <p:nvSpPr>
          <p:cNvPr id="3" name="Rectangle 2">
            <a:extLst>
              <a:ext uri="{FF2B5EF4-FFF2-40B4-BE49-F238E27FC236}">
                <a16:creationId xmlns:a16="http://schemas.microsoft.com/office/drawing/2014/main" id="{B54CEBBE-997A-A8A5-345A-4898714BA04B}"/>
              </a:ext>
            </a:extLst>
          </p:cNvPr>
          <p:cNvSpPr/>
          <p:nvPr/>
        </p:nvSpPr>
        <p:spPr>
          <a:xfrm>
            <a:off x="790835" y="703611"/>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Image 25" descr="Une image contenant poisson, requin&#10;&#10;Description générée automatiquement">
            <a:extLst>
              <a:ext uri="{FF2B5EF4-FFF2-40B4-BE49-F238E27FC236}">
                <a16:creationId xmlns:a16="http://schemas.microsoft.com/office/drawing/2014/main" id="{A58B655D-E539-17FA-3A9A-1E5ECAEC6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601" y="-15405"/>
            <a:ext cx="6547313" cy="6861313"/>
          </a:xfrm>
          <a:prstGeom prst="rect">
            <a:avLst/>
          </a:prstGeom>
        </p:spPr>
      </p:pic>
      <p:pic>
        <p:nvPicPr>
          <p:cNvPr id="23" name="Image 22">
            <a:extLst>
              <a:ext uri="{FF2B5EF4-FFF2-40B4-BE49-F238E27FC236}">
                <a16:creationId xmlns:a16="http://schemas.microsoft.com/office/drawing/2014/main" id="{8829A3A4-0CDC-6419-3982-4CFA73C23E61}"/>
              </a:ext>
            </a:extLst>
          </p:cNvPr>
          <p:cNvPicPr>
            <a:picLocks noChangeAspect="1"/>
          </p:cNvPicPr>
          <p:nvPr/>
        </p:nvPicPr>
        <p:blipFill>
          <a:blip r:embed="rId5"/>
          <a:stretch>
            <a:fillRect/>
          </a:stretch>
        </p:blipFill>
        <p:spPr>
          <a:xfrm>
            <a:off x="11490660" y="6139803"/>
            <a:ext cx="630139" cy="630139"/>
          </a:xfrm>
          <a:prstGeom prst="rect">
            <a:avLst/>
          </a:prstGeom>
        </p:spPr>
      </p:pic>
      <p:cxnSp>
        <p:nvCxnSpPr>
          <p:cNvPr id="24" name="Connecteur droit 23">
            <a:extLst>
              <a:ext uri="{FF2B5EF4-FFF2-40B4-BE49-F238E27FC236}">
                <a16:creationId xmlns:a16="http://schemas.microsoft.com/office/drawing/2014/main" id="{96C17646-6F3E-C0F7-0D73-142DCDD1CF67}"/>
              </a:ext>
            </a:extLst>
          </p:cNvPr>
          <p:cNvCxnSpPr>
            <a:cxnSpLocks/>
          </p:cNvCxnSpPr>
          <p:nvPr/>
        </p:nvCxnSpPr>
        <p:spPr>
          <a:xfrm flipH="1">
            <a:off x="3144416" y="6523268"/>
            <a:ext cx="8306494"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17890B4D-19FB-55E8-9C65-17F75ED4D8FA}"/>
              </a:ext>
            </a:extLst>
          </p:cNvPr>
          <p:cNvSpPr txBox="1"/>
          <p:nvPr/>
        </p:nvSpPr>
        <p:spPr>
          <a:xfrm>
            <a:off x="931271" y="623827"/>
            <a:ext cx="10270129" cy="461665"/>
          </a:xfrm>
          <a:prstGeom prst="rect">
            <a:avLst/>
          </a:prstGeom>
          <a:noFill/>
        </p:spPr>
        <p:txBody>
          <a:bodyPr wrap="square" rtlCol="0">
            <a:spAutoFit/>
          </a:bodyPr>
          <a:lstStyle/>
          <a:p>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QUALIT</a:t>
            </a:r>
            <a:r>
              <a:rPr lang="fr-FR" sz="2400" b="1">
                <a:solidFill>
                  <a:schemeClr val="bg1"/>
                </a:solidFill>
                <a:latin typeface="MADE Outer Sans" panose="02000505000000020004" pitchFamily="2" charset="77"/>
              </a:rPr>
              <a:t>É</a:t>
            </a: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S DU MENTORÉ</a:t>
            </a:r>
            <a:endParaRPr lang="fr-FR" sz="2400">
              <a:solidFill>
                <a:schemeClr val="bg1"/>
              </a:solidFill>
              <a:latin typeface="MADE Outer Sans" panose="02000505000000020004" pitchFamily="2" charset="77"/>
            </a:endParaRPr>
          </a:p>
        </p:txBody>
      </p:sp>
      <p:sp>
        <p:nvSpPr>
          <p:cNvPr id="7" name="ZoneTexte 6">
            <a:extLst>
              <a:ext uri="{FF2B5EF4-FFF2-40B4-BE49-F238E27FC236}">
                <a16:creationId xmlns:a16="http://schemas.microsoft.com/office/drawing/2014/main" id="{DC212758-695E-E082-9A33-7856D043579C}"/>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2023/2024</a:t>
            </a:r>
          </a:p>
        </p:txBody>
      </p:sp>
      <p:sp>
        <p:nvSpPr>
          <p:cNvPr id="9" name="Espace réservé du contenu 2">
            <a:extLst>
              <a:ext uri="{FF2B5EF4-FFF2-40B4-BE49-F238E27FC236}">
                <a16:creationId xmlns:a16="http://schemas.microsoft.com/office/drawing/2014/main" id="{48800949-9CD6-6E64-62BF-F9BFBB786882}"/>
              </a:ext>
            </a:extLst>
          </p:cNvPr>
          <p:cNvSpPr txBox="1">
            <a:spLocks/>
          </p:cNvSpPr>
          <p:nvPr/>
        </p:nvSpPr>
        <p:spPr>
          <a:xfrm>
            <a:off x="5717724" y="1635741"/>
            <a:ext cx="6188137" cy="43372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Blip>
                <a:blip r:embed="rId6"/>
              </a:buBlip>
            </a:pPr>
            <a:r>
              <a:rPr lang="fr-FR" sz="1600" b="1">
                <a:solidFill>
                  <a:schemeClr val="bg1"/>
                </a:solidFill>
              </a:rPr>
              <a:t> </a:t>
            </a:r>
            <a:r>
              <a:rPr lang="fr-FR" sz="1600" b="1">
                <a:solidFill>
                  <a:srgbClr val="FF0000"/>
                </a:solidFill>
              </a:rPr>
              <a:t>Capacité de remise en question </a:t>
            </a:r>
            <a:r>
              <a:rPr lang="fr-FR" sz="1600" b="1">
                <a:solidFill>
                  <a:schemeClr val="bg1"/>
                </a:solidFill>
              </a:rPr>
              <a:t>:  </a:t>
            </a:r>
            <a:r>
              <a:rPr lang="fr-FR" sz="1600">
                <a:solidFill>
                  <a:schemeClr val="bg1"/>
                </a:solidFill>
              </a:rPr>
              <a:t>être prêt à faire le diagnostic du besoin d’accompagnement, avoir commencé à faire l’état des lieux de ses points forts et points d’effort, et à cerner ses ambitions. Être prêt, mentalement, au regard d’autrui et à recevoir des conseils,</a:t>
            </a:r>
          </a:p>
          <a:p>
            <a:pPr marL="171450" indent="-171450">
              <a:lnSpc>
                <a:spcPct val="150000"/>
              </a:lnSpc>
              <a:buFont typeface="Arial" panose="020B0604020202020204" pitchFamily="34" charset="0"/>
              <a:buBlip>
                <a:blip r:embed="rId6"/>
              </a:buBlip>
            </a:pPr>
            <a:r>
              <a:rPr lang="fr-FR" sz="1600" b="1">
                <a:solidFill>
                  <a:schemeClr val="bg1"/>
                </a:solidFill>
                <a:ea typeface="Avenir Next" charset="0"/>
                <a:cs typeface="Avenir Next" charset="0"/>
              </a:rPr>
              <a:t> </a:t>
            </a:r>
            <a:r>
              <a:rPr lang="fr-FR" sz="1600" b="1">
                <a:solidFill>
                  <a:srgbClr val="FF0000"/>
                </a:solidFill>
                <a:ea typeface="Avenir Next" charset="0"/>
                <a:cs typeface="Avenir Next" charset="0"/>
              </a:rPr>
              <a:t>Implication</a:t>
            </a:r>
            <a:r>
              <a:rPr lang="fr-FR" sz="1600" b="1">
                <a:solidFill>
                  <a:schemeClr val="bg1"/>
                </a:solidFill>
                <a:ea typeface="Avenir Next" charset="0"/>
                <a:cs typeface="Avenir Next" charset="0"/>
              </a:rPr>
              <a:t> : </a:t>
            </a:r>
            <a:r>
              <a:rPr lang="fr-FR" sz="1600">
                <a:solidFill>
                  <a:schemeClr val="bg1"/>
                </a:solidFill>
                <a:ea typeface="Avenir Next" charset="0"/>
                <a:cs typeface="Avenir Next" charset="0"/>
              </a:rPr>
              <a:t>s’engager réellement, sincèrement dans une démarche à plus ou moins longue échéance,</a:t>
            </a:r>
          </a:p>
          <a:p>
            <a:pPr marL="171450" indent="-171450">
              <a:lnSpc>
                <a:spcPct val="150000"/>
              </a:lnSpc>
              <a:buFont typeface="Arial" panose="020B0604020202020204" pitchFamily="34" charset="0"/>
              <a:buBlip>
                <a:blip r:embed="rId6"/>
              </a:buBlip>
            </a:pPr>
            <a:r>
              <a:rPr lang="fr-FR" sz="1600" b="1">
                <a:solidFill>
                  <a:schemeClr val="bg1"/>
                </a:solidFill>
                <a:ea typeface="Avenir Next" charset="0"/>
                <a:cs typeface="Avenir Next" charset="0"/>
              </a:rPr>
              <a:t> </a:t>
            </a:r>
            <a:r>
              <a:rPr lang="fr-FR" sz="1600" b="1">
                <a:solidFill>
                  <a:srgbClr val="FF0000"/>
                </a:solidFill>
                <a:ea typeface="Avenir Next" charset="0"/>
                <a:cs typeface="Avenir Next" charset="0"/>
              </a:rPr>
              <a:t>Savoir-être</a:t>
            </a:r>
            <a:r>
              <a:rPr lang="fr-FR" sz="1600" b="1">
                <a:solidFill>
                  <a:schemeClr val="bg1"/>
                </a:solidFill>
                <a:ea typeface="Avenir Next" charset="0"/>
                <a:cs typeface="Avenir Next" charset="0"/>
              </a:rPr>
              <a:t> : </a:t>
            </a:r>
            <a:r>
              <a:rPr lang="fr-FR" sz="1600">
                <a:solidFill>
                  <a:schemeClr val="bg1"/>
                </a:solidFill>
                <a:ea typeface="Avenir Next" charset="0"/>
                <a:cs typeface="Avenir Next" charset="0"/>
              </a:rPr>
              <a:t>garantir un comportement professionnel, observer une </a:t>
            </a:r>
            <a:r>
              <a:rPr lang="fr-FR" sz="1600" u="sng">
                <a:solidFill>
                  <a:schemeClr val="bg1"/>
                </a:solidFill>
                <a:ea typeface="Avenir Next" charset="0"/>
                <a:cs typeface="Avenir Next" charset="0"/>
              </a:rPr>
              <a:t>assiduité et respecter les objectifs fixés </a:t>
            </a:r>
            <a:r>
              <a:rPr lang="fr-FR" sz="1600">
                <a:solidFill>
                  <a:schemeClr val="bg1"/>
                </a:solidFill>
                <a:ea typeface="Avenir Next" charset="0"/>
                <a:cs typeface="Avenir Next" charset="0"/>
              </a:rPr>
              <a:t>par le mentor.</a:t>
            </a:r>
            <a:endParaRPr lang="fr-FR" sz="1600" b="1">
              <a:solidFill>
                <a:schemeClr val="bg1"/>
              </a:solidFill>
              <a:ea typeface="Avenir Next" charset="0"/>
              <a:cs typeface="Avenir Next" charset="0"/>
            </a:endParaRPr>
          </a:p>
          <a:p>
            <a:pPr marL="171450" indent="-171450">
              <a:lnSpc>
                <a:spcPct val="150000"/>
              </a:lnSpc>
              <a:buFont typeface="Arial" panose="020B0604020202020204" pitchFamily="34" charset="0"/>
              <a:buBlip>
                <a:blip r:embed="rId6"/>
              </a:buBlip>
            </a:pPr>
            <a:endParaRPr lang="fr-FR" sz="1600" b="1">
              <a:solidFill>
                <a:schemeClr val="bg1"/>
              </a:solidFill>
              <a:ea typeface="Avenir Next" charset="0"/>
              <a:cs typeface="Avenir Next" charset="0"/>
            </a:endParaRPr>
          </a:p>
          <a:p>
            <a:pPr marL="171450" indent="-171450">
              <a:lnSpc>
                <a:spcPct val="150000"/>
              </a:lnSpc>
              <a:buFont typeface="Arial" panose="020B0604020202020204" pitchFamily="34" charset="0"/>
              <a:buBlip>
                <a:blip r:embed="rId6"/>
              </a:buBlip>
            </a:pPr>
            <a:endParaRPr lang="fr-FR" sz="1600" b="1">
              <a:solidFill>
                <a:schemeClr val="bg1"/>
              </a:solidFill>
              <a:ea typeface="Avenir Next" charset="0"/>
              <a:cs typeface="Avenir Next" charset="0"/>
            </a:endParaRPr>
          </a:p>
          <a:p>
            <a:pPr marL="0" indent="0">
              <a:lnSpc>
                <a:spcPct val="150000"/>
              </a:lnSpc>
              <a:buFont typeface="Arial" panose="020B0604020202020204" pitchFamily="34" charset="0"/>
              <a:buNone/>
            </a:pPr>
            <a:endParaRPr lang="fr-FR" sz="1600" b="1">
              <a:solidFill>
                <a:schemeClr val="bg1"/>
              </a:solidFill>
              <a:ea typeface="Avenir Next" charset="0"/>
              <a:cs typeface="Avenir Next" charset="0"/>
            </a:endParaRPr>
          </a:p>
        </p:txBody>
      </p:sp>
    </p:spTree>
    <p:extLst>
      <p:ext uri="{BB962C8B-B14F-4D97-AF65-F5344CB8AC3E}">
        <p14:creationId xmlns:p14="http://schemas.microsoft.com/office/powerpoint/2010/main" val="212931523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116" cy="6861313"/>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163078" y="6523268"/>
            <a:ext cx="828783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3"/>
          <a:stretch>
            <a:fillRect/>
          </a:stretch>
        </p:blipFill>
        <p:spPr>
          <a:xfrm>
            <a:off x="11490660" y="6139803"/>
            <a:ext cx="630139" cy="630139"/>
          </a:xfrm>
          <a:prstGeom prst="rect">
            <a:avLst/>
          </a:prstGeom>
        </p:spPr>
      </p:pic>
      <p:sp>
        <p:nvSpPr>
          <p:cNvPr id="3" name="Titre 1">
            <a:extLst>
              <a:ext uri="{FF2B5EF4-FFF2-40B4-BE49-F238E27FC236}">
                <a16:creationId xmlns:a16="http://schemas.microsoft.com/office/drawing/2014/main" id="{5DDFE026-086F-EBC8-898D-553DFA2B4F0F}"/>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RÈG</a:t>
            </a:r>
            <a:r>
              <a:rPr lang="fr-FR" sz="2400" b="1">
                <a:solidFill>
                  <a:prstClr val="white"/>
                </a:solidFill>
                <a:latin typeface="MADE Outer Sans" panose="02000805000000020004" pitchFamily="2" charset="77"/>
              </a:rPr>
              <a:t>LES DU JEU DU MENTOR</a:t>
            </a:r>
            <a:r>
              <a:rPr lang="fr-FR" sz="2400" b="1">
                <a:solidFill>
                  <a:schemeClr val="bg1"/>
                </a:solidFill>
                <a:latin typeface="MADE Outer Sans" panose="02000505000000020004" pitchFamily="2" charset="77"/>
              </a:rPr>
              <a:t>É</a:t>
            </a:r>
            <a:endPar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8" name="Rectangle 7">
            <a:extLst>
              <a:ext uri="{FF2B5EF4-FFF2-40B4-BE49-F238E27FC236}">
                <a16:creationId xmlns:a16="http://schemas.microsoft.com/office/drawing/2014/main" id="{1137ADDD-6C4C-BA18-C53E-C7E01264BD23}"/>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36D0551-2854-F664-6E44-00AA0C9A8539}"/>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2023/2024</a:t>
            </a:r>
          </a:p>
        </p:txBody>
      </p:sp>
      <p:sp>
        <p:nvSpPr>
          <p:cNvPr id="10" name="Espace réservé du contenu 2">
            <a:extLst>
              <a:ext uri="{FF2B5EF4-FFF2-40B4-BE49-F238E27FC236}">
                <a16:creationId xmlns:a16="http://schemas.microsoft.com/office/drawing/2014/main" id="{37C7B39D-4B4F-AABE-FC9C-ED4AAE12A9AD}"/>
              </a:ext>
            </a:extLst>
          </p:cNvPr>
          <p:cNvSpPr>
            <a:spLocks noGrp="1"/>
          </p:cNvSpPr>
          <p:nvPr>
            <p:ph idx="1"/>
          </p:nvPr>
        </p:nvSpPr>
        <p:spPr>
          <a:xfrm>
            <a:off x="474609" y="1904166"/>
            <a:ext cx="11755320" cy="4388272"/>
          </a:xfrm>
        </p:spPr>
        <p:txBody>
          <a:bodyPr>
            <a:noAutofit/>
          </a:bodyPr>
          <a:lstStyle/>
          <a:p>
            <a:pPr marL="171450" indent="-171450">
              <a:lnSpc>
                <a:spcPct val="150000"/>
              </a:lnSpc>
              <a:buBlip>
                <a:blip r:embed="rId4"/>
              </a:buBlip>
            </a:pPr>
            <a:r>
              <a:rPr lang="fr-FR" sz="1600" b="1">
                <a:solidFill>
                  <a:schemeClr val="bg1"/>
                </a:solidFill>
                <a:ea typeface="Avenir Next" charset="0"/>
                <a:cs typeface="Avenir Next" charset="0"/>
              </a:rPr>
              <a:t> </a:t>
            </a:r>
            <a:r>
              <a:rPr lang="fr-FR" sz="1600">
                <a:solidFill>
                  <a:schemeClr val="bg1"/>
                </a:solidFill>
                <a:ea typeface="Avenir Next" charset="0"/>
                <a:cs typeface="Avenir Next" charset="0"/>
              </a:rPr>
              <a:t>Choisir son mentor et initier le premier contact avec lui </a:t>
            </a:r>
            <a:r>
              <a:rPr lang="fr-FR" sz="1600" b="1" u="sng">
                <a:solidFill>
                  <a:schemeClr val="bg1"/>
                </a:solidFill>
                <a:ea typeface="Avenir Next" charset="0"/>
                <a:cs typeface="Avenir Next" charset="0"/>
              </a:rPr>
              <a:t>(ou contacter l’Association Alumni en cas de difficulté à trouver un mentor) </a:t>
            </a:r>
          </a:p>
          <a:p>
            <a:pPr marL="171450" indent="-171450">
              <a:lnSpc>
                <a:spcPct val="150000"/>
              </a:lnSpc>
              <a:buBlip>
                <a:blip r:embed="rId4"/>
              </a:buBlip>
            </a:pPr>
            <a:r>
              <a:rPr lang="fr-FR" sz="1600">
                <a:solidFill>
                  <a:schemeClr val="bg1"/>
                </a:solidFill>
                <a:ea typeface="Avenir Next" charset="0"/>
                <a:cs typeface="Avenir Next" charset="0"/>
              </a:rPr>
              <a:t>Formuler clairement ses attentes et besoins à son mentor,</a:t>
            </a:r>
          </a:p>
          <a:p>
            <a:pPr marL="171450" indent="-171450">
              <a:lnSpc>
                <a:spcPct val="150000"/>
              </a:lnSpc>
              <a:buBlip>
                <a:blip r:embed="rId4"/>
              </a:buBlip>
            </a:pPr>
            <a:r>
              <a:rPr lang="fr-FR" sz="1600">
                <a:solidFill>
                  <a:schemeClr val="bg1"/>
                </a:solidFill>
                <a:ea typeface="Avenir Next" charset="0"/>
                <a:cs typeface="Avenir Next" charset="0"/>
              </a:rPr>
              <a:t> Préparer chacun de ses rendez-vous avec le mentor et l’informer de la progression vers l’atteinte des objectifs,</a:t>
            </a:r>
          </a:p>
          <a:p>
            <a:pPr marL="171450" indent="-171450">
              <a:lnSpc>
                <a:spcPct val="150000"/>
              </a:lnSpc>
              <a:buBlip>
                <a:blip r:embed="rId4"/>
              </a:buBlip>
            </a:pPr>
            <a:r>
              <a:rPr lang="fr-FR" sz="1600">
                <a:solidFill>
                  <a:schemeClr val="bg1"/>
                </a:solidFill>
                <a:ea typeface="Avenir Next" charset="0"/>
                <a:cs typeface="Avenir Next" charset="0"/>
              </a:rPr>
              <a:t> </a:t>
            </a:r>
            <a:r>
              <a:rPr lang="fr-FR" sz="1600">
                <a:solidFill>
                  <a:schemeClr val="bg1"/>
                </a:solidFill>
              </a:rPr>
              <a:t>Respecter la totale confidentialité des échanges </a:t>
            </a:r>
          </a:p>
          <a:p>
            <a:pPr marL="171450" indent="-171450">
              <a:lnSpc>
                <a:spcPct val="150000"/>
              </a:lnSpc>
              <a:buBlip>
                <a:blip r:embed="rId4"/>
              </a:buBlip>
            </a:pPr>
            <a:r>
              <a:rPr lang="fr-FR" sz="1600">
                <a:solidFill>
                  <a:schemeClr val="bg1"/>
                </a:solidFill>
                <a:ea typeface="Avenir Next" charset="0"/>
                <a:cs typeface="Avenir Next" charset="0"/>
              </a:rPr>
              <a:t> Contacter l’équipe Alumni en cas de difficultés,</a:t>
            </a:r>
          </a:p>
          <a:p>
            <a:pPr marL="171450" indent="-171450">
              <a:lnSpc>
                <a:spcPct val="150000"/>
              </a:lnSpc>
              <a:buBlip>
                <a:blip r:embed="rId4"/>
              </a:buBlip>
            </a:pPr>
            <a:r>
              <a:rPr lang="fr-FR" sz="1600">
                <a:solidFill>
                  <a:schemeClr val="bg1"/>
                </a:solidFill>
                <a:ea typeface="Avenir Next" charset="0"/>
                <a:cs typeface="Avenir Next" charset="0"/>
              </a:rPr>
              <a:t> Répondre aux sollicitations de l’équipe Alumni et établir un état des lieux à mi-parcours et un bilan final,</a:t>
            </a:r>
          </a:p>
          <a:p>
            <a:pPr marL="171450" indent="-171450">
              <a:lnSpc>
                <a:spcPct val="150000"/>
              </a:lnSpc>
              <a:buBlip>
                <a:blip r:embed="rId4"/>
              </a:buBlip>
            </a:pPr>
            <a:r>
              <a:rPr lang="fr-FR" sz="1600">
                <a:solidFill>
                  <a:schemeClr val="bg1"/>
                </a:solidFill>
                <a:ea typeface="Avenir Next" charset="0"/>
                <a:cs typeface="Avenir Next" charset="0"/>
              </a:rPr>
              <a:t>  Respecter l’engagement pris sur la période,</a:t>
            </a:r>
          </a:p>
          <a:p>
            <a:pPr marL="171450" indent="-171450">
              <a:lnSpc>
                <a:spcPct val="150000"/>
              </a:lnSpc>
              <a:buBlip>
                <a:blip r:embed="rId4"/>
              </a:buBlip>
            </a:pPr>
            <a:r>
              <a:rPr lang="fr-FR" sz="1600">
                <a:solidFill>
                  <a:schemeClr val="bg1"/>
                </a:solidFill>
                <a:ea typeface="Avenir Next" charset="0"/>
                <a:cs typeface="Avenir Next" charset="0"/>
              </a:rPr>
              <a:t> Tenir informé son mentor de ses avancées à l’issue de la période de mentoring.</a:t>
            </a:r>
            <a:endParaRPr lang="fr-FR" sz="1600" b="1">
              <a:solidFill>
                <a:schemeClr val="bg1"/>
              </a:solidFill>
              <a:ea typeface="Avenir Next" charset="0"/>
              <a:cs typeface="Avenir Next" charset="0"/>
            </a:endParaRPr>
          </a:p>
        </p:txBody>
      </p:sp>
    </p:spTree>
    <p:extLst>
      <p:ext uri="{BB962C8B-B14F-4D97-AF65-F5344CB8AC3E}">
        <p14:creationId xmlns:p14="http://schemas.microsoft.com/office/powerpoint/2010/main" val="143261772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116" cy="6861313"/>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163078" y="6523268"/>
            <a:ext cx="828783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3"/>
          <a:stretch>
            <a:fillRect/>
          </a:stretch>
        </p:blipFill>
        <p:spPr>
          <a:xfrm>
            <a:off x="11490660" y="6139803"/>
            <a:ext cx="630139" cy="630139"/>
          </a:xfrm>
          <a:prstGeom prst="rect">
            <a:avLst/>
          </a:prstGeom>
        </p:spPr>
      </p:pic>
      <p:sp>
        <p:nvSpPr>
          <p:cNvPr id="3" name="Titre 1">
            <a:extLst>
              <a:ext uri="{FF2B5EF4-FFF2-40B4-BE49-F238E27FC236}">
                <a16:creationId xmlns:a16="http://schemas.microsoft.com/office/drawing/2014/main" id="{5DDFE026-086F-EBC8-898D-553DFA2B4F0F}"/>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PLANNING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8" name="Rectangle 7">
            <a:extLst>
              <a:ext uri="{FF2B5EF4-FFF2-40B4-BE49-F238E27FC236}">
                <a16:creationId xmlns:a16="http://schemas.microsoft.com/office/drawing/2014/main" id="{1137ADDD-6C4C-BA18-C53E-C7E01264BD23}"/>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36D0551-2854-F664-6E44-00AA0C9A8539}"/>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2023/2024</a:t>
            </a:r>
          </a:p>
        </p:txBody>
      </p:sp>
      <p:grpSp>
        <p:nvGrpSpPr>
          <p:cNvPr id="11" name="Groupe 10">
            <a:extLst>
              <a:ext uri="{FF2B5EF4-FFF2-40B4-BE49-F238E27FC236}">
                <a16:creationId xmlns:a16="http://schemas.microsoft.com/office/drawing/2014/main" id="{1583D5BB-F537-A3B4-3899-08698D84BB2F}"/>
              </a:ext>
            </a:extLst>
          </p:cNvPr>
          <p:cNvGrpSpPr/>
          <p:nvPr/>
        </p:nvGrpSpPr>
        <p:grpSpPr>
          <a:xfrm>
            <a:off x="221127" y="1982732"/>
            <a:ext cx="2545743" cy="724780"/>
            <a:chOff x="2860" y="0"/>
            <a:chExt cx="2545743" cy="724780"/>
          </a:xfrm>
        </p:grpSpPr>
        <p:sp>
          <p:nvSpPr>
            <p:cNvPr id="24" name="Flèche : chevron 23">
              <a:extLst>
                <a:ext uri="{FF2B5EF4-FFF2-40B4-BE49-F238E27FC236}">
                  <a16:creationId xmlns:a16="http://schemas.microsoft.com/office/drawing/2014/main" id="{A82492C0-1C2A-C53E-E3E1-6E4FA8CFD42B}"/>
                </a:ext>
              </a:extLst>
            </p:cNvPr>
            <p:cNvSpPr/>
            <p:nvPr/>
          </p:nvSpPr>
          <p:spPr>
            <a:xfrm>
              <a:off x="2860" y="0"/>
              <a:ext cx="2545743" cy="724780"/>
            </a:xfrm>
            <a:prstGeom prst="chevron">
              <a:avLst/>
            </a:prstGeom>
            <a:gradFill flip="none" rotWithShape="1">
              <a:gsLst>
                <a:gs pos="0">
                  <a:srgbClr val="FF0000"/>
                </a:gs>
                <a:gs pos="100000">
                  <a:srgbClr val="0070C0"/>
                </a:gs>
              </a:gsLst>
              <a:lin ang="10800000" scaled="1"/>
              <a:tileRect/>
            </a:gradFill>
            <a:ln w="22225">
              <a:solidFill>
                <a:schemeClr val="bg1"/>
              </a:solid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5" name="Flèche : chevron 4">
              <a:extLst>
                <a:ext uri="{FF2B5EF4-FFF2-40B4-BE49-F238E27FC236}">
                  <a16:creationId xmlns:a16="http://schemas.microsoft.com/office/drawing/2014/main" id="{EE8B1AF5-22B8-65F1-673A-36B903E98F77}"/>
                </a:ext>
              </a:extLst>
            </p:cNvPr>
            <p:cNvSpPr txBox="1"/>
            <p:nvPr/>
          </p:nvSpPr>
          <p:spPr>
            <a:xfrm>
              <a:off x="365250" y="0"/>
              <a:ext cx="1820963" cy="724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bg1"/>
                  </a:solidFill>
                </a:rPr>
                <a:t>Novembre</a:t>
              </a:r>
            </a:p>
          </p:txBody>
        </p:sp>
      </p:grpSp>
      <p:grpSp>
        <p:nvGrpSpPr>
          <p:cNvPr id="12" name="Groupe 11">
            <a:extLst>
              <a:ext uri="{FF2B5EF4-FFF2-40B4-BE49-F238E27FC236}">
                <a16:creationId xmlns:a16="http://schemas.microsoft.com/office/drawing/2014/main" id="{9E61B104-3C77-486B-9E37-B1EDBAD45B45}"/>
              </a:ext>
            </a:extLst>
          </p:cNvPr>
          <p:cNvGrpSpPr/>
          <p:nvPr/>
        </p:nvGrpSpPr>
        <p:grpSpPr>
          <a:xfrm>
            <a:off x="2512296" y="1982732"/>
            <a:ext cx="2545743" cy="724780"/>
            <a:chOff x="2294029" y="0"/>
            <a:chExt cx="2545743" cy="724780"/>
          </a:xfrm>
        </p:grpSpPr>
        <p:sp>
          <p:nvSpPr>
            <p:cNvPr id="22" name="Flèche : chevron 21">
              <a:extLst>
                <a:ext uri="{FF2B5EF4-FFF2-40B4-BE49-F238E27FC236}">
                  <a16:creationId xmlns:a16="http://schemas.microsoft.com/office/drawing/2014/main" id="{6482A11A-8755-FA70-21DB-CF440D8FE58C}"/>
                </a:ext>
              </a:extLst>
            </p:cNvPr>
            <p:cNvSpPr/>
            <p:nvPr/>
          </p:nvSpPr>
          <p:spPr>
            <a:xfrm>
              <a:off x="2294029" y="0"/>
              <a:ext cx="2545743" cy="724780"/>
            </a:xfrm>
            <a:prstGeom prst="chevron">
              <a:avLst/>
            </a:prstGeom>
            <a:gradFill rotWithShape="0">
              <a:gsLst>
                <a:gs pos="0">
                  <a:srgbClr val="FF0000"/>
                </a:gs>
                <a:gs pos="100000">
                  <a:srgbClr val="0070C0"/>
                </a:gs>
              </a:gsLst>
              <a:lin ang="10800000" scaled="1"/>
            </a:gradFill>
            <a:ln w="6350">
              <a:solidFill>
                <a:schemeClr val="bg1"/>
              </a:solid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3" name="Flèche : chevron 6">
              <a:extLst>
                <a:ext uri="{FF2B5EF4-FFF2-40B4-BE49-F238E27FC236}">
                  <a16:creationId xmlns:a16="http://schemas.microsoft.com/office/drawing/2014/main" id="{3FFAA7B7-C920-82CE-FEB1-6EB5F156F011}"/>
                </a:ext>
              </a:extLst>
            </p:cNvPr>
            <p:cNvSpPr txBox="1"/>
            <p:nvPr/>
          </p:nvSpPr>
          <p:spPr>
            <a:xfrm>
              <a:off x="2656419" y="0"/>
              <a:ext cx="1820963" cy="724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a:t>Décembre</a:t>
              </a:r>
            </a:p>
          </p:txBody>
        </p:sp>
      </p:grpSp>
      <p:grpSp>
        <p:nvGrpSpPr>
          <p:cNvPr id="13" name="Groupe 12">
            <a:extLst>
              <a:ext uri="{FF2B5EF4-FFF2-40B4-BE49-F238E27FC236}">
                <a16:creationId xmlns:a16="http://schemas.microsoft.com/office/drawing/2014/main" id="{1A0D6F84-11C5-A8C9-33D1-5B89BA9CBBE7}"/>
              </a:ext>
            </a:extLst>
          </p:cNvPr>
          <p:cNvGrpSpPr/>
          <p:nvPr/>
        </p:nvGrpSpPr>
        <p:grpSpPr>
          <a:xfrm>
            <a:off x="4803464" y="1982732"/>
            <a:ext cx="2545743" cy="724780"/>
            <a:chOff x="4585197" y="0"/>
            <a:chExt cx="2545743" cy="724780"/>
          </a:xfrm>
        </p:grpSpPr>
        <p:sp>
          <p:nvSpPr>
            <p:cNvPr id="20" name="Flèche : chevron 19">
              <a:extLst>
                <a:ext uri="{FF2B5EF4-FFF2-40B4-BE49-F238E27FC236}">
                  <a16:creationId xmlns:a16="http://schemas.microsoft.com/office/drawing/2014/main" id="{41C35140-7F79-CCF6-491C-824CD21F1318}"/>
                </a:ext>
              </a:extLst>
            </p:cNvPr>
            <p:cNvSpPr/>
            <p:nvPr/>
          </p:nvSpPr>
          <p:spPr>
            <a:xfrm>
              <a:off x="4585197" y="0"/>
              <a:ext cx="2545743" cy="724780"/>
            </a:xfrm>
            <a:prstGeom prst="chevron">
              <a:avLst/>
            </a:prstGeom>
            <a:gradFill rotWithShape="0">
              <a:gsLst>
                <a:gs pos="0">
                  <a:srgbClr val="FF0000"/>
                </a:gs>
                <a:gs pos="100000">
                  <a:srgbClr val="0070C0"/>
                </a:gs>
              </a:gsLst>
              <a:lin ang="10800000" scaled="1"/>
            </a:gradFill>
            <a:ln w="19050">
              <a:solidFill>
                <a:schemeClr val="bg1"/>
              </a:solid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1" name="Flèche : chevron 8">
              <a:extLst>
                <a:ext uri="{FF2B5EF4-FFF2-40B4-BE49-F238E27FC236}">
                  <a16:creationId xmlns:a16="http://schemas.microsoft.com/office/drawing/2014/main" id="{E57B4609-6F00-0BD3-C895-09A8AE0B34CB}"/>
                </a:ext>
              </a:extLst>
            </p:cNvPr>
            <p:cNvSpPr txBox="1"/>
            <p:nvPr/>
          </p:nvSpPr>
          <p:spPr>
            <a:xfrm>
              <a:off x="4947587" y="0"/>
              <a:ext cx="1820963" cy="724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a:t>Janvier</a:t>
              </a:r>
            </a:p>
          </p:txBody>
        </p:sp>
      </p:grpSp>
      <p:grpSp>
        <p:nvGrpSpPr>
          <p:cNvPr id="14" name="Groupe 13">
            <a:extLst>
              <a:ext uri="{FF2B5EF4-FFF2-40B4-BE49-F238E27FC236}">
                <a16:creationId xmlns:a16="http://schemas.microsoft.com/office/drawing/2014/main" id="{88E68940-F27B-43EB-AC28-448275BED9EE}"/>
              </a:ext>
            </a:extLst>
          </p:cNvPr>
          <p:cNvGrpSpPr/>
          <p:nvPr/>
        </p:nvGrpSpPr>
        <p:grpSpPr>
          <a:xfrm>
            <a:off x="7094633" y="1982732"/>
            <a:ext cx="2545743" cy="724780"/>
            <a:chOff x="6876366" y="0"/>
            <a:chExt cx="2545743" cy="724780"/>
          </a:xfrm>
        </p:grpSpPr>
        <p:sp>
          <p:nvSpPr>
            <p:cNvPr id="18" name="Flèche : chevron 17">
              <a:extLst>
                <a:ext uri="{FF2B5EF4-FFF2-40B4-BE49-F238E27FC236}">
                  <a16:creationId xmlns:a16="http://schemas.microsoft.com/office/drawing/2014/main" id="{FCB2865D-5059-C29F-7068-81370525F2D3}"/>
                </a:ext>
              </a:extLst>
            </p:cNvPr>
            <p:cNvSpPr/>
            <p:nvPr/>
          </p:nvSpPr>
          <p:spPr>
            <a:xfrm>
              <a:off x="6876366" y="0"/>
              <a:ext cx="2545743" cy="724780"/>
            </a:xfrm>
            <a:prstGeom prst="chevron">
              <a:avLst/>
            </a:prstGeom>
            <a:gradFill rotWithShape="0">
              <a:gsLst>
                <a:gs pos="0">
                  <a:srgbClr val="FF0000"/>
                </a:gs>
                <a:gs pos="100000">
                  <a:srgbClr val="0070C0"/>
                </a:gs>
              </a:gsLst>
              <a:lin ang="10800000" scaled="1"/>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9" name="Flèche : chevron 10">
              <a:extLst>
                <a:ext uri="{FF2B5EF4-FFF2-40B4-BE49-F238E27FC236}">
                  <a16:creationId xmlns:a16="http://schemas.microsoft.com/office/drawing/2014/main" id="{B74B1988-A45C-F2EB-15A9-AA4BAAAAA711}"/>
                </a:ext>
              </a:extLst>
            </p:cNvPr>
            <p:cNvSpPr txBox="1"/>
            <p:nvPr/>
          </p:nvSpPr>
          <p:spPr>
            <a:xfrm>
              <a:off x="7238756" y="0"/>
              <a:ext cx="1820963" cy="724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a:t>….</a:t>
              </a:r>
            </a:p>
          </p:txBody>
        </p:sp>
      </p:grpSp>
      <p:grpSp>
        <p:nvGrpSpPr>
          <p:cNvPr id="15" name="Groupe 14">
            <a:extLst>
              <a:ext uri="{FF2B5EF4-FFF2-40B4-BE49-F238E27FC236}">
                <a16:creationId xmlns:a16="http://schemas.microsoft.com/office/drawing/2014/main" id="{08EFD147-ECF5-2EEA-8BA7-BF54446EBBD9}"/>
              </a:ext>
            </a:extLst>
          </p:cNvPr>
          <p:cNvGrpSpPr/>
          <p:nvPr/>
        </p:nvGrpSpPr>
        <p:grpSpPr>
          <a:xfrm>
            <a:off x="9385802" y="1982732"/>
            <a:ext cx="2545743" cy="724780"/>
            <a:chOff x="9167535" y="0"/>
            <a:chExt cx="2545743" cy="724780"/>
          </a:xfrm>
        </p:grpSpPr>
        <p:sp>
          <p:nvSpPr>
            <p:cNvPr id="16" name="Flèche : chevron 15">
              <a:extLst>
                <a:ext uri="{FF2B5EF4-FFF2-40B4-BE49-F238E27FC236}">
                  <a16:creationId xmlns:a16="http://schemas.microsoft.com/office/drawing/2014/main" id="{35673468-7E70-C8DB-5DDA-6624E8273F1F}"/>
                </a:ext>
              </a:extLst>
            </p:cNvPr>
            <p:cNvSpPr/>
            <p:nvPr/>
          </p:nvSpPr>
          <p:spPr>
            <a:xfrm>
              <a:off x="9167535" y="0"/>
              <a:ext cx="2545743" cy="724780"/>
            </a:xfrm>
            <a:prstGeom prst="chevron">
              <a:avLst/>
            </a:prstGeom>
            <a:gradFill rotWithShape="0">
              <a:gsLst>
                <a:gs pos="0">
                  <a:srgbClr val="FF0000"/>
                </a:gs>
                <a:gs pos="100000">
                  <a:srgbClr val="0070C0"/>
                </a:gs>
              </a:gsLst>
              <a:lin ang="10800000" scaled="1"/>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7" name="Flèche : chevron 12">
              <a:extLst>
                <a:ext uri="{FF2B5EF4-FFF2-40B4-BE49-F238E27FC236}">
                  <a16:creationId xmlns:a16="http://schemas.microsoft.com/office/drawing/2014/main" id="{C6C5CE0B-7F7C-6AA4-518B-61F5A3B1F181}"/>
                </a:ext>
              </a:extLst>
            </p:cNvPr>
            <p:cNvSpPr txBox="1"/>
            <p:nvPr/>
          </p:nvSpPr>
          <p:spPr>
            <a:xfrm>
              <a:off x="9529925" y="0"/>
              <a:ext cx="1820963" cy="724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a:t>M+6 mois</a:t>
              </a:r>
            </a:p>
            <a:p>
              <a:pPr marL="0" lvl="0" indent="0" algn="ctr" defTabSz="711200">
                <a:lnSpc>
                  <a:spcPct val="90000"/>
                </a:lnSpc>
                <a:spcBef>
                  <a:spcPct val="0"/>
                </a:spcBef>
                <a:spcAft>
                  <a:spcPct val="35000"/>
                </a:spcAft>
                <a:buNone/>
              </a:pPr>
              <a:r>
                <a:rPr lang="fr-FR" sz="1600" kern="1200"/>
                <a:t>Fin du mentoring</a:t>
              </a:r>
            </a:p>
          </p:txBody>
        </p:sp>
      </p:grpSp>
      <p:sp>
        <p:nvSpPr>
          <p:cNvPr id="27" name="ZoneTexte 26">
            <a:extLst>
              <a:ext uri="{FF2B5EF4-FFF2-40B4-BE49-F238E27FC236}">
                <a16:creationId xmlns:a16="http://schemas.microsoft.com/office/drawing/2014/main" id="{9AE2092C-3B38-8252-0E20-BD4850183A87}"/>
              </a:ext>
            </a:extLst>
          </p:cNvPr>
          <p:cNvSpPr txBox="1"/>
          <p:nvPr/>
        </p:nvSpPr>
        <p:spPr>
          <a:xfrm>
            <a:off x="221127" y="3111346"/>
            <a:ext cx="4836909" cy="2031325"/>
          </a:xfrm>
          <a:prstGeom prst="rect">
            <a:avLst/>
          </a:prstGeom>
          <a:noFill/>
        </p:spPr>
        <p:txBody>
          <a:bodyPr wrap="square">
            <a:spAutoFit/>
          </a:bodyPr>
          <a:lstStyle/>
          <a:p>
            <a:pPr algn="ctr"/>
            <a:r>
              <a:rPr lang="fr-FR" sz="1800" b="1">
                <a:solidFill>
                  <a:schemeClr val="bg1"/>
                </a:solidFill>
              </a:rPr>
              <a:t>27 novembre </a:t>
            </a:r>
            <a:r>
              <a:rPr lang="fr-FR" sz="1800">
                <a:solidFill>
                  <a:schemeClr val="bg1"/>
                </a:solidFill>
              </a:rPr>
              <a:t>: ouverture de la plateforme aux mentors</a:t>
            </a:r>
          </a:p>
          <a:p>
            <a:pPr algn="ctr"/>
            <a:endParaRPr lang="fr-FR">
              <a:solidFill>
                <a:schemeClr val="bg1"/>
              </a:solidFill>
            </a:endParaRPr>
          </a:p>
          <a:p>
            <a:pPr algn="ctr"/>
            <a:r>
              <a:rPr lang="fr-FR" b="1">
                <a:solidFill>
                  <a:schemeClr val="bg1"/>
                </a:solidFill>
              </a:rPr>
              <a:t>4 décembre </a:t>
            </a:r>
            <a:r>
              <a:rPr lang="fr-FR">
                <a:solidFill>
                  <a:schemeClr val="bg1"/>
                </a:solidFill>
              </a:rPr>
              <a:t>: webinar de lancement avec présentation de la plateforme, création du profil mentor, choix des mentors par les étudiants et présentation du service Inclusion</a:t>
            </a:r>
          </a:p>
        </p:txBody>
      </p:sp>
      <p:cxnSp>
        <p:nvCxnSpPr>
          <p:cNvPr id="29" name="Connecteur droit 28">
            <a:extLst>
              <a:ext uri="{FF2B5EF4-FFF2-40B4-BE49-F238E27FC236}">
                <a16:creationId xmlns:a16="http://schemas.microsoft.com/office/drawing/2014/main" id="{C2ECB62D-F0A5-4076-3AB6-445B38CDDD48}"/>
              </a:ext>
            </a:extLst>
          </p:cNvPr>
          <p:cNvCxnSpPr>
            <a:cxnSpLocks/>
          </p:cNvCxnSpPr>
          <p:nvPr/>
        </p:nvCxnSpPr>
        <p:spPr>
          <a:xfrm>
            <a:off x="5058039" y="2942041"/>
            <a:ext cx="0" cy="327666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481E2836-1AA1-BA69-EE7B-9BF381B4FAE6}"/>
              </a:ext>
            </a:extLst>
          </p:cNvPr>
          <p:cNvSpPr txBox="1"/>
          <p:nvPr/>
        </p:nvSpPr>
        <p:spPr>
          <a:xfrm>
            <a:off x="5565060" y="3008358"/>
            <a:ext cx="5925600" cy="3139321"/>
          </a:xfrm>
          <a:prstGeom prst="rect">
            <a:avLst/>
          </a:prstGeom>
          <a:noFill/>
        </p:spPr>
        <p:txBody>
          <a:bodyPr wrap="square">
            <a:spAutoFit/>
          </a:bodyPr>
          <a:lstStyle/>
          <a:p>
            <a:pPr algn="ctr"/>
            <a:r>
              <a:rPr lang="fr-FR" b="1">
                <a:solidFill>
                  <a:schemeClr val="bg1"/>
                </a:solidFill>
              </a:rPr>
              <a:t>3 janvier </a:t>
            </a:r>
            <a:r>
              <a:rPr lang="fr-FR">
                <a:solidFill>
                  <a:schemeClr val="bg1"/>
                </a:solidFill>
              </a:rPr>
              <a:t>: o</a:t>
            </a:r>
            <a:r>
              <a:rPr lang="fr-FR" sz="1800">
                <a:solidFill>
                  <a:schemeClr val="bg1"/>
                </a:solidFill>
              </a:rPr>
              <a:t>uverture de la plateforme aux étudiants pour inscription et choix du mentor</a:t>
            </a:r>
          </a:p>
          <a:p>
            <a:pPr algn="ctr"/>
            <a:endParaRPr lang="fr-FR">
              <a:solidFill>
                <a:schemeClr val="bg1"/>
              </a:solidFill>
            </a:endParaRPr>
          </a:p>
          <a:p>
            <a:pPr algn="ctr"/>
            <a:r>
              <a:rPr lang="fr-FR">
                <a:solidFill>
                  <a:schemeClr val="bg1"/>
                </a:solidFill>
              </a:rPr>
              <a:t>***</a:t>
            </a:r>
          </a:p>
          <a:p>
            <a:pPr algn="ctr"/>
            <a:endParaRPr lang="fr-FR">
              <a:solidFill>
                <a:schemeClr val="bg1"/>
              </a:solidFill>
            </a:endParaRPr>
          </a:p>
          <a:p>
            <a:pPr algn="ctr"/>
            <a:r>
              <a:rPr lang="fr-FR">
                <a:solidFill>
                  <a:schemeClr val="bg1"/>
                </a:solidFill>
              </a:rPr>
              <a:t>Date de démarrage et période d’accompagnement à déterminer entre mentor et mentoré</a:t>
            </a:r>
          </a:p>
          <a:p>
            <a:pPr algn="ctr"/>
            <a:endParaRPr lang="fr-FR">
              <a:solidFill>
                <a:schemeClr val="bg1"/>
              </a:solidFill>
            </a:endParaRPr>
          </a:p>
          <a:p>
            <a:pPr algn="ctr"/>
            <a:r>
              <a:rPr lang="fr-FR">
                <a:solidFill>
                  <a:schemeClr val="bg1"/>
                </a:solidFill>
              </a:rPr>
              <a:t>***</a:t>
            </a:r>
          </a:p>
          <a:p>
            <a:pPr algn="ctr"/>
            <a:endParaRPr lang="fr-FR">
              <a:solidFill>
                <a:schemeClr val="bg1"/>
              </a:solidFill>
            </a:endParaRPr>
          </a:p>
          <a:p>
            <a:pPr algn="ctr"/>
            <a:r>
              <a:rPr lang="fr-FR">
                <a:solidFill>
                  <a:schemeClr val="bg1"/>
                </a:solidFill>
              </a:rPr>
              <a:t>Bilan de mi-parcours et bilan final</a:t>
            </a:r>
          </a:p>
        </p:txBody>
      </p:sp>
      <p:sp>
        <p:nvSpPr>
          <p:cNvPr id="10" name="ZoneTexte 9">
            <a:extLst>
              <a:ext uri="{FF2B5EF4-FFF2-40B4-BE49-F238E27FC236}">
                <a16:creationId xmlns:a16="http://schemas.microsoft.com/office/drawing/2014/main" id="{EC1264CD-4FB9-6BD5-AF03-DF0A15B28B01}"/>
              </a:ext>
            </a:extLst>
          </p:cNvPr>
          <p:cNvSpPr txBox="1"/>
          <p:nvPr/>
        </p:nvSpPr>
        <p:spPr>
          <a:xfrm>
            <a:off x="6764331" y="1142585"/>
            <a:ext cx="1985316" cy="369332"/>
          </a:xfrm>
          <a:prstGeom prst="rect">
            <a:avLst/>
          </a:prstGeom>
          <a:noFill/>
          <a:ln>
            <a:solidFill>
              <a:schemeClr val="bg1"/>
            </a:solidFill>
          </a:ln>
        </p:spPr>
        <p:txBody>
          <a:bodyPr wrap="square" rtlCol="0">
            <a:spAutoFit/>
          </a:bodyPr>
          <a:lstStyle/>
          <a:p>
            <a:r>
              <a:rPr lang="fr-FR" b="1">
                <a:solidFill>
                  <a:srgbClr val="FF0000"/>
                </a:solidFill>
                <a:latin typeface="AvenirNext LT Pro Regular" panose="020B0504020202020204" pitchFamily="34" charset="0"/>
              </a:rPr>
              <a:t>Flash mentoring</a:t>
            </a:r>
          </a:p>
        </p:txBody>
      </p:sp>
      <p:cxnSp>
        <p:nvCxnSpPr>
          <p:cNvPr id="28" name="Connecteur droit avec flèche 27">
            <a:extLst>
              <a:ext uri="{FF2B5EF4-FFF2-40B4-BE49-F238E27FC236}">
                <a16:creationId xmlns:a16="http://schemas.microsoft.com/office/drawing/2014/main" id="{1E2B5832-2684-76ED-C727-5E40931C66F5}"/>
              </a:ext>
            </a:extLst>
          </p:cNvPr>
          <p:cNvCxnSpPr/>
          <p:nvPr/>
        </p:nvCxnSpPr>
        <p:spPr>
          <a:xfrm>
            <a:off x="7756989" y="1602769"/>
            <a:ext cx="0" cy="565078"/>
          </a:xfrm>
          <a:prstGeom prst="straightConnector1">
            <a:avLst/>
          </a:prstGeom>
          <a:ln w="190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11585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F22B751-ED43-25A2-9030-1C8CD053C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0670" y="1182954"/>
            <a:ext cx="4341421" cy="4288677"/>
          </a:xfrm>
          <a:prstGeom prst="rect">
            <a:avLst/>
          </a:prstGeom>
        </p:spPr>
      </p:pic>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 y="0"/>
            <a:ext cx="12186116" cy="6861313"/>
          </a:xfrm>
          <a:prstGeom prst="rect">
            <a:avLst/>
          </a:prstGeom>
        </p:spPr>
      </p:pic>
      <p:grpSp>
        <p:nvGrpSpPr>
          <p:cNvPr id="4" name="Groupe 3">
            <a:extLst>
              <a:ext uri="{FF2B5EF4-FFF2-40B4-BE49-F238E27FC236}">
                <a16:creationId xmlns:a16="http://schemas.microsoft.com/office/drawing/2014/main" id="{CA7EB547-DD27-037A-A3A7-F09DBAB939F8}"/>
              </a:ext>
            </a:extLst>
          </p:cNvPr>
          <p:cNvGrpSpPr/>
          <p:nvPr/>
        </p:nvGrpSpPr>
        <p:grpSpPr>
          <a:xfrm>
            <a:off x="4260687" y="452284"/>
            <a:ext cx="3391257" cy="4648428"/>
            <a:chOff x="3671984" y="1482962"/>
            <a:chExt cx="2790359" cy="3748920"/>
          </a:xfrm>
        </p:grpSpPr>
        <p:sp>
          <p:nvSpPr>
            <p:cNvPr id="10" name="Ellipse 9">
              <a:extLst>
                <a:ext uri="{FF2B5EF4-FFF2-40B4-BE49-F238E27FC236}">
                  <a16:creationId xmlns:a16="http://schemas.microsoft.com/office/drawing/2014/main" id="{B0090867-5EB7-7D8E-657A-66FC2C444912}"/>
                </a:ext>
              </a:extLst>
            </p:cNvPr>
            <p:cNvSpPr/>
            <p:nvPr/>
          </p:nvSpPr>
          <p:spPr>
            <a:xfrm>
              <a:off x="3965286" y="1482962"/>
              <a:ext cx="2147802" cy="2147802"/>
            </a:xfrm>
            <a:prstGeom prst="ellipse">
              <a:avLst/>
            </a:prstGeom>
            <a:noFill/>
            <a:ln w="44450">
              <a:gradFill>
                <a:gsLst>
                  <a:gs pos="0">
                    <a:srgbClr val="0070C0"/>
                  </a:gs>
                  <a:gs pos="100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62FE2BAD-ADFF-0A36-B5F1-7A547DDEBB15}"/>
                </a:ext>
              </a:extLst>
            </p:cNvPr>
            <p:cNvSpPr txBox="1"/>
            <p:nvPr/>
          </p:nvSpPr>
          <p:spPr>
            <a:xfrm>
              <a:off x="3853971" y="3792875"/>
              <a:ext cx="2426385" cy="769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a:solidFill>
                    <a:srgbClr val="FF0000"/>
                  </a:solidFill>
                  <a:latin typeface="MADE Outer Sans" panose="02000505000000020004" pitchFamily="2" charset="77"/>
                </a:rPr>
                <a:t>Aude SIEMINSKI</a:t>
              </a:r>
              <a:endParaRPr kumimoji="0" lang="fr-FR" sz="2800" b="1" i="0" u="none" strike="noStrike" kern="1200" cap="none" spc="0" normalizeH="0" baseline="0" noProof="0">
                <a:ln>
                  <a:noFill/>
                </a:ln>
                <a:solidFill>
                  <a:srgbClr val="FF0000"/>
                </a:solidFill>
                <a:effectLst/>
                <a:uLnTx/>
                <a:uFillTx/>
                <a:latin typeface="MADE Outer Sans" panose="02000505000000020004" pitchFamily="2" charset="77"/>
                <a:ea typeface="+mn-ea"/>
                <a:cs typeface="+mn-cs"/>
              </a:endParaRPr>
            </a:p>
          </p:txBody>
        </p:sp>
        <p:sp>
          <p:nvSpPr>
            <p:cNvPr id="15" name="ZoneTexte 14">
              <a:extLst>
                <a:ext uri="{FF2B5EF4-FFF2-40B4-BE49-F238E27FC236}">
                  <a16:creationId xmlns:a16="http://schemas.microsoft.com/office/drawing/2014/main" id="{6F670FC4-ACE9-FA3D-F6A7-7F1ABA39BD4D}"/>
                </a:ext>
              </a:extLst>
            </p:cNvPr>
            <p:cNvSpPr txBox="1"/>
            <p:nvPr/>
          </p:nvSpPr>
          <p:spPr>
            <a:xfrm>
              <a:off x="3671984" y="4579866"/>
              <a:ext cx="2790359" cy="652016"/>
            </a:xfrm>
            <a:prstGeom prst="rect">
              <a:avLst/>
            </a:prstGeom>
            <a:noFill/>
            <a:ln cap="sq">
              <a:solidFill>
                <a:schemeClr val="accent1">
                  <a:lumMod val="40000"/>
                  <a:lumOff val="60000"/>
                </a:schemeClr>
              </a:solidFill>
              <a:extLst>
                <a:ext uri="{C807C97D-BFC1-408E-A445-0C87EB9F89A2}">
                  <ask:lineSketchStyleProps xmlns:ask="http://schemas.microsoft.com/office/drawing/2018/sketchyshapes" sd="1219033472">
                    <a:custGeom>
                      <a:avLst/>
                      <a:gdLst>
                        <a:gd name="connsiteX0" fmla="*/ 0 w 2361796"/>
                        <a:gd name="connsiteY0" fmla="*/ 0 h 439127"/>
                        <a:gd name="connsiteX1" fmla="*/ 2361796 w 2361796"/>
                        <a:gd name="connsiteY1" fmla="*/ 0 h 439127"/>
                        <a:gd name="connsiteX2" fmla="*/ 2361796 w 2361796"/>
                        <a:gd name="connsiteY2" fmla="*/ 439127 h 439127"/>
                        <a:gd name="connsiteX3" fmla="*/ 0 w 2361796"/>
                        <a:gd name="connsiteY3" fmla="*/ 439127 h 439127"/>
                        <a:gd name="connsiteX4" fmla="*/ 0 w 2361796"/>
                        <a:gd name="connsiteY4" fmla="*/ 0 h 43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796" h="439127" extrusionOk="0">
                          <a:moveTo>
                            <a:pt x="0" y="0"/>
                          </a:moveTo>
                          <a:cubicBezTo>
                            <a:pt x="1163712" y="118645"/>
                            <a:pt x="1564224" y="116012"/>
                            <a:pt x="2361796" y="0"/>
                          </a:cubicBezTo>
                          <a:cubicBezTo>
                            <a:pt x="2389629" y="171792"/>
                            <a:pt x="2347016" y="356007"/>
                            <a:pt x="2361796" y="439127"/>
                          </a:cubicBezTo>
                          <a:cubicBezTo>
                            <a:pt x="1664323" y="573727"/>
                            <a:pt x="597281" y="281931"/>
                            <a:pt x="0" y="439127"/>
                          </a:cubicBezTo>
                          <a:cubicBezTo>
                            <a:pt x="-20495" y="314375"/>
                            <a:pt x="25205" y="163367"/>
                            <a:pt x="0" y="0"/>
                          </a:cubicBezTo>
                          <a:close/>
                        </a:path>
                      </a:pathLst>
                    </a:custGeom>
                    <ask:type>
                      <ask:lineSketchNone/>
                    </ask:type>
                  </ask:lineSketchStyleProps>
                </a:ext>
              </a:extLst>
            </a:ln>
            <a:effectLst>
              <a:softEdge rad="0"/>
            </a:effectLst>
          </p:spPr>
          <p:txBody>
            <a:bodyPr wrap="square" lIns="144000" tIns="108000" rIns="144000" bIns="144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prstClr val="white"/>
                  </a:solidFill>
                  <a:latin typeface="MADE Outer Sans" panose="02000505000000020004" pitchFamily="2" charset="77"/>
                </a:rPr>
                <a:t>CHARGÉE D’ÉVÉNEMENTIEL</a:t>
              </a:r>
              <a:endParaRPr kumimoji="0" lang="fr-FR" b="1" i="0" u="none" strike="noStrike" kern="1200" cap="none" spc="0" normalizeH="0" baseline="0" noProof="0">
                <a:ln>
                  <a:noFill/>
                </a:ln>
                <a:solidFill>
                  <a:prstClr val="white"/>
                </a:solidFill>
                <a:effectLst/>
                <a:uLnTx/>
                <a:uFillTx/>
                <a:latin typeface="MADE Outer Sans" panose="02000505000000020004" pitchFamily="2" charset="77"/>
                <a:ea typeface="+mn-ea"/>
                <a:cs typeface="+mn-cs"/>
              </a:endParaRPr>
            </a:p>
          </p:txBody>
        </p:sp>
      </p:grpSp>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441290" y="6523268"/>
            <a:ext cx="800962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9C935AC7-EF1B-C4CF-C117-94AC6C0E5B2C}"/>
              </a:ext>
            </a:extLst>
          </p:cNvPr>
          <p:cNvSpPr txBox="1"/>
          <p:nvPr/>
        </p:nvSpPr>
        <p:spPr>
          <a:xfrm>
            <a:off x="552654" y="6396371"/>
            <a:ext cx="6932141" cy="253916"/>
          </a:xfrm>
          <a:prstGeom prst="rect">
            <a:avLst/>
          </a:prstGeom>
          <a:noFill/>
        </p:spPr>
        <p:txBody>
          <a:bodyPr wrap="square" rtlCol="0">
            <a:spAutoFit/>
          </a:bodyPr>
          <a:lstStyle/>
          <a:p>
            <a:r>
              <a:rPr lang="fr-FR" sz="1050" spc="300">
                <a:solidFill>
                  <a:schemeClr val="bg1"/>
                </a:solidFill>
                <a:latin typeface="MADE Outer Sans" panose="02000505000000020004" pitchFamily="2" charset="77"/>
              </a:rPr>
              <a:t>MENTORING 2023/2024</a:t>
            </a:r>
          </a:p>
        </p:txBody>
      </p:sp>
      <p:sp>
        <p:nvSpPr>
          <p:cNvPr id="5" name="Titre 1">
            <a:extLst>
              <a:ext uri="{FF2B5EF4-FFF2-40B4-BE49-F238E27FC236}">
                <a16:creationId xmlns:a16="http://schemas.microsoft.com/office/drawing/2014/main" id="{3B4DFBD2-8D73-D48C-33F4-366B14678C48}"/>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CONTACT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6" name="Rectangle 5">
            <a:extLst>
              <a:ext uri="{FF2B5EF4-FFF2-40B4-BE49-F238E27FC236}">
                <a16:creationId xmlns:a16="http://schemas.microsoft.com/office/drawing/2014/main" id="{939A6CAF-E8E5-90F2-686F-9A7A1F30C787}"/>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2E7951C9-3618-11AD-33EE-B8827D997461}"/>
              </a:ext>
            </a:extLst>
          </p:cNvPr>
          <p:cNvPicPr>
            <a:picLocks noChangeAspect="1"/>
          </p:cNvPicPr>
          <p:nvPr/>
        </p:nvPicPr>
        <p:blipFill>
          <a:blip r:embed="rId4"/>
          <a:stretch>
            <a:fillRect/>
          </a:stretch>
        </p:blipFill>
        <p:spPr>
          <a:xfrm>
            <a:off x="11490660" y="6139803"/>
            <a:ext cx="630139" cy="630139"/>
          </a:xfrm>
          <a:prstGeom prst="rect">
            <a:avLst/>
          </a:prstGeom>
        </p:spPr>
      </p:pic>
      <p:sp>
        <p:nvSpPr>
          <p:cNvPr id="17" name="ZoneTexte 16">
            <a:extLst>
              <a:ext uri="{FF2B5EF4-FFF2-40B4-BE49-F238E27FC236}">
                <a16:creationId xmlns:a16="http://schemas.microsoft.com/office/drawing/2014/main" id="{057F12E9-FCAC-44B0-E37A-64143CE2D154}"/>
              </a:ext>
            </a:extLst>
          </p:cNvPr>
          <p:cNvSpPr txBox="1"/>
          <p:nvPr/>
        </p:nvSpPr>
        <p:spPr>
          <a:xfrm>
            <a:off x="2895380" y="5454433"/>
            <a:ext cx="6096000" cy="369332"/>
          </a:xfrm>
          <a:prstGeom prst="rect">
            <a:avLst/>
          </a:prstGeom>
          <a:noFill/>
        </p:spPr>
        <p:txBody>
          <a:bodyPr wrap="square">
            <a:spAutoFit/>
          </a:bodyPr>
          <a:lstStyle/>
          <a:p>
            <a:pPr marL="0" indent="0" algn="ctr">
              <a:buNone/>
            </a:pPr>
            <a:r>
              <a:rPr lang="fr-FR" sz="1800" b="1">
                <a:solidFill>
                  <a:schemeClr val="bg1"/>
                </a:solidFill>
                <a:hlinkClick r:id="rId5"/>
              </a:rPr>
              <a:t>asieminski@em-normandie.fr</a:t>
            </a:r>
            <a:r>
              <a:rPr lang="fr-FR" b="1">
                <a:solidFill>
                  <a:schemeClr val="bg1"/>
                </a:solidFill>
              </a:rPr>
              <a:t> </a:t>
            </a:r>
            <a:r>
              <a:rPr lang="fr-FR" sz="1800" b="1">
                <a:solidFill>
                  <a:schemeClr val="bg1"/>
                </a:solidFill>
              </a:rPr>
              <a:t>– 06.69.58.39.97</a:t>
            </a:r>
          </a:p>
        </p:txBody>
      </p:sp>
      <p:pic>
        <p:nvPicPr>
          <p:cNvPr id="8" name="Image 7" descr="Une image contenant Visage humain, personne, sourire, sourcil&#10;&#10;Description générée automatiquement">
            <a:extLst>
              <a:ext uri="{FF2B5EF4-FFF2-40B4-BE49-F238E27FC236}">
                <a16:creationId xmlns:a16="http://schemas.microsoft.com/office/drawing/2014/main" id="{0A16169B-AA33-146E-23EA-DE1E416EB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4371" y="719202"/>
            <a:ext cx="2016300" cy="2016300"/>
          </a:xfrm>
          <a:prstGeom prst="ellipse">
            <a:avLst/>
          </a:prstGeom>
          <a:ln w="190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1140408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4"/>
            <a:ext cx="12186116" cy="6861313"/>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163078" y="6523268"/>
            <a:ext cx="828783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3"/>
          <a:stretch>
            <a:fillRect/>
          </a:stretch>
        </p:blipFill>
        <p:spPr>
          <a:xfrm>
            <a:off x="11490660" y="6139803"/>
            <a:ext cx="630139" cy="630139"/>
          </a:xfrm>
          <a:prstGeom prst="rect">
            <a:avLst/>
          </a:prstGeom>
        </p:spPr>
      </p:pic>
      <p:sp>
        <p:nvSpPr>
          <p:cNvPr id="3" name="Titre 1">
            <a:extLst>
              <a:ext uri="{FF2B5EF4-FFF2-40B4-BE49-F238E27FC236}">
                <a16:creationId xmlns:a16="http://schemas.microsoft.com/office/drawing/2014/main" id="{5DDFE026-086F-EBC8-898D-553DFA2B4F0F}"/>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SOMMAIRE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8" name="Rectangle 7">
            <a:extLst>
              <a:ext uri="{FF2B5EF4-FFF2-40B4-BE49-F238E27FC236}">
                <a16:creationId xmlns:a16="http://schemas.microsoft.com/office/drawing/2014/main" id="{1137ADDD-6C4C-BA18-C53E-C7E01264BD23}"/>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36D0551-2854-F664-6E44-00AA0C9A8539}"/>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2023/2024</a:t>
            </a:r>
          </a:p>
        </p:txBody>
      </p:sp>
      <p:sp>
        <p:nvSpPr>
          <p:cNvPr id="22" name="ZoneTexte 21">
            <a:extLst>
              <a:ext uri="{FF2B5EF4-FFF2-40B4-BE49-F238E27FC236}">
                <a16:creationId xmlns:a16="http://schemas.microsoft.com/office/drawing/2014/main" id="{277FFA8B-D4EC-B615-4AC2-68B782BFDF37}"/>
              </a:ext>
            </a:extLst>
          </p:cNvPr>
          <p:cNvSpPr txBox="1"/>
          <p:nvPr/>
        </p:nvSpPr>
        <p:spPr>
          <a:xfrm>
            <a:off x="548749" y="1650384"/>
            <a:ext cx="11385104" cy="4112280"/>
          </a:xfrm>
          <a:prstGeom prst="rect">
            <a:avLst/>
          </a:prstGeom>
          <a:noFill/>
        </p:spPr>
        <p:txBody>
          <a:bodyPr wrap="square">
            <a:spAutoFit/>
          </a:bodyPr>
          <a:lstStyle/>
          <a:p>
            <a:pPr marL="171450" indent="-171450">
              <a:lnSpc>
                <a:spcPct val="150000"/>
              </a:lnSpc>
              <a:buBlip>
                <a:blip r:embed="rId4"/>
              </a:buBlip>
            </a:pPr>
            <a:r>
              <a:rPr lang="fr-FR" sz="1600">
                <a:solidFill>
                  <a:schemeClr val="bg1"/>
                </a:solidFill>
                <a:ea typeface="Avenir Next" charset="0"/>
                <a:cs typeface="Avenir Next" charset="0"/>
              </a:rPr>
              <a:t> Qu’est-ce qu’un mentor ?</a:t>
            </a:r>
          </a:p>
          <a:p>
            <a:pPr marL="171450" indent="-171450">
              <a:lnSpc>
                <a:spcPct val="150000"/>
              </a:lnSpc>
              <a:buBlip>
                <a:blip r:embed="rId4"/>
              </a:buBlip>
            </a:pPr>
            <a:r>
              <a:rPr lang="fr-FR" sz="1600">
                <a:solidFill>
                  <a:schemeClr val="bg1"/>
                </a:solidFill>
                <a:ea typeface="Avenir Next" charset="0"/>
                <a:cs typeface="Avenir Next" charset="0"/>
              </a:rPr>
              <a:t> Mentoring Alumni EM Normandie</a:t>
            </a:r>
          </a:p>
          <a:p>
            <a:pPr marL="171450" indent="-171450">
              <a:lnSpc>
                <a:spcPct val="150000"/>
              </a:lnSpc>
              <a:buBlip>
                <a:blip r:embed="rId4"/>
              </a:buBlip>
            </a:pPr>
            <a:r>
              <a:rPr lang="fr-FR" sz="1600">
                <a:solidFill>
                  <a:schemeClr val="bg1"/>
                </a:solidFill>
              </a:rPr>
              <a:t> Thématiques mes plus fréquemment abordées par les mentorés</a:t>
            </a:r>
          </a:p>
          <a:p>
            <a:pPr marL="171450" indent="-171450">
              <a:lnSpc>
                <a:spcPct val="150000"/>
              </a:lnSpc>
              <a:buBlip>
                <a:blip r:embed="rId4"/>
              </a:buBlip>
            </a:pPr>
            <a:r>
              <a:rPr lang="fr-FR" sz="1600">
                <a:solidFill>
                  <a:schemeClr val="bg1"/>
                </a:solidFill>
              </a:rPr>
              <a:t> Flash mentoring – Service inclusion</a:t>
            </a:r>
          </a:p>
          <a:p>
            <a:pPr marL="171450" indent="-171450">
              <a:lnSpc>
                <a:spcPct val="150000"/>
              </a:lnSpc>
              <a:buBlip>
                <a:blip r:embed="rId4"/>
              </a:buBlip>
            </a:pPr>
            <a:r>
              <a:rPr lang="fr-FR" sz="1600">
                <a:solidFill>
                  <a:schemeClr val="bg1"/>
                </a:solidFill>
                <a:ea typeface="Avenir Next" charset="0"/>
                <a:cs typeface="Avenir Next" charset="0"/>
              </a:rPr>
              <a:t> Qualité du mentor</a:t>
            </a:r>
          </a:p>
          <a:p>
            <a:pPr marL="171450" indent="-171450">
              <a:lnSpc>
                <a:spcPct val="150000"/>
              </a:lnSpc>
              <a:buBlip>
                <a:blip r:embed="rId4"/>
              </a:buBlip>
            </a:pPr>
            <a:r>
              <a:rPr lang="fr-FR" sz="1600">
                <a:solidFill>
                  <a:schemeClr val="bg1"/>
                </a:solidFill>
                <a:ea typeface="Avenir Next" charset="0"/>
                <a:cs typeface="Avenir Next" charset="0"/>
              </a:rPr>
              <a:t> Règle du jeu du mentor</a:t>
            </a:r>
          </a:p>
          <a:p>
            <a:pPr marL="171450" indent="-171450">
              <a:lnSpc>
                <a:spcPct val="150000"/>
              </a:lnSpc>
              <a:buBlip>
                <a:blip r:embed="rId4"/>
              </a:buBlip>
            </a:pPr>
            <a:r>
              <a:rPr lang="fr-FR" sz="1600">
                <a:solidFill>
                  <a:schemeClr val="bg1"/>
                </a:solidFill>
                <a:ea typeface="Avenir Next" charset="0"/>
                <a:cs typeface="Avenir Next" charset="0"/>
              </a:rPr>
              <a:t> Principe</a:t>
            </a:r>
          </a:p>
          <a:p>
            <a:pPr marL="171450" indent="-171450">
              <a:lnSpc>
                <a:spcPct val="150000"/>
              </a:lnSpc>
              <a:buBlip>
                <a:blip r:embed="rId4"/>
              </a:buBlip>
            </a:pPr>
            <a:r>
              <a:rPr lang="fr-FR" sz="1600">
                <a:solidFill>
                  <a:schemeClr val="bg1"/>
                </a:solidFill>
                <a:ea typeface="Avenir Next" charset="0"/>
                <a:cs typeface="Avenir Next" charset="0"/>
              </a:rPr>
              <a:t> Qualité du mentoré</a:t>
            </a:r>
          </a:p>
          <a:p>
            <a:pPr marL="171450" indent="-171450">
              <a:lnSpc>
                <a:spcPct val="150000"/>
              </a:lnSpc>
              <a:buBlip>
                <a:blip r:embed="rId4"/>
              </a:buBlip>
            </a:pPr>
            <a:r>
              <a:rPr lang="fr-FR" sz="1600">
                <a:solidFill>
                  <a:schemeClr val="bg1"/>
                </a:solidFill>
                <a:ea typeface="Avenir Next" charset="0"/>
                <a:cs typeface="Avenir Next" charset="0"/>
              </a:rPr>
              <a:t> Règle du jeu du mentoré</a:t>
            </a:r>
          </a:p>
          <a:p>
            <a:pPr marL="171450" indent="-171450">
              <a:lnSpc>
                <a:spcPct val="150000"/>
              </a:lnSpc>
              <a:buBlip>
                <a:blip r:embed="rId4"/>
              </a:buBlip>
            </a:pPr>
            <a:r>
              <a:rPr lang="fr-FR" sz="1600">
                <a:solidFill>
                  <a:schemeClr val="bg1"/>
                </a:solidFill>
              </a:rPr>
              <a:t> Planning</a:t>
            </a:r>
          </a:p>
          <a:p>
            <a:pPr marL="171450" indent="-171450">
              <a:lnSpc>
                <a:spcPct val="150000"/>
              </a:lnSpc>
              <a:buBlip>
                <a:blip r:embed="rId4"/>
              </a:buBlip>
            </a:pPr>
            <a:r>
              <a:rPr lang="fr-FR" sz="1600">
                <a:solidFill>
                  <a:schemeClr val="bg1"/>
                </a:solidFill>
              </a:rPr>
              <a:t> Contact</a:t>
            </a:r>
          </a:p>
        </p:txBody>
      </p:sp>
    </p:spTree>
    <p:extLst>
      <p:ext uri="{BB962C8B-B14F-4D97-AF65-F5344CB8AC3E}">
        <p14:creationId xmlns:p14="http://schemas.microsoft.com/office/powerpoint/2010/main" val="37106348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4"/>
            <a:ext cx="12186116" cy="6861313"/>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163078" y="6523268"/>
            <a:ext cx="828783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3"/>
          <a:stretch>
            <a:fillRect/>
          </a:stretch>
        </p:blipFill>
        <p:spPr>
          <a:xfrm>
            <a:off x="11490660" y="6139803"/>
            <a:ext cx="630139" cy="630139"/>
          </a:xfrm>
          <a:prstGeom prst="rect">
            <a:avLst/>
          </a:prstGeom>
        </p:spPr>
      </p:pic>
      <p:sp>
        <p:nvSpPr>
          <p:cNvPr id="3" name="Titre 1">
            <a:extLst>
              <a:ext uri="{FF2B5EF4-FFF2-40B4-BE49-F238E27FC236}">
                <a16:creationId xmlns:a16="http://schemas.microsoft.com/office/drawing/2014/main" id="{5DDFE026-086F-EBC8-898D-553DFA2B4F0F}"/>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QU’EST-CE QU’UN MENTOR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8" name="Rectangle 7">
            <a:extLst>
              <a:ext uri="{FF2B5EF4-FFF2-40B4-BE49-F238E27FC236}">
                <a16:creationId xmlns:a16="http://schemas.microsoft.com/office/drawing/2014/main" id="{1137ADDD-6C4C-BA18-C53E-C7E01264BD23}"/>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36D0551-2854-F664-6E44-00AA0C9A8539}"/>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2023/2024</a:t>
            </a:r>
          </a:p>
        </p:txBody>
      </p:sp>
      <p:sp>
        <p:nvSpPr>
          <p:cNvPr id="22" name="ZoneTexte 21">
            <a:extLst>
              <a:ext uri="{FF2B5EF4-FFF2-40B4-BE49-F238E27FC236}">
                <a16:creationId xmlns:a16="http://schemas.microsoft.com/office/drawing/2014/main" id="{277FFA8B-D4EC-B615-4AC2-68B782BFDF37}"/>
              </a:ext>
            </a:extLst>
          </p:cNvPr>
          <p:cNvSpPr txBox="1"/>
          <p:nvPr/>
        </p:nvSpPr>
        <p:spPr>
          <a:xfrm>
            <a:off x="548749" y="1345584"/>
            <a:ext cx="11385104" cy="4486100"/>
          </a:xfrm>
          <a:prstGeom prst="rect">
            <a:avLst/>
          </a:prstGeom>
          <a:noFill/>
        </p:spPr>
        <p:txBody>
          <a:bodyPr wrap="square">
            <a:spAutoFit/>
          </a:bodyPr>
          <a:lstStyle/>
          <a:p>
            <a:pPr marL="0" indent="0" algn="just">
              <a:lnSpc>
                <a:spcPct val="150000"/>
              </a:lnSpc>
              <a:buNone/>
            </a:pPr>
            <a:r>
              <a:rPr lang="fr-FR" sz="1600">
                <a:solidFill>
                  <a:schemeClr val="bg1"/>
                </a:solidFill>
              </a:rPr>
              <a:t>Dans la mythologie grecque, Mentor est le précepteur de Télémaque et l'ami d'Ulysse. </a:t>
            </a:r>
          </a:p>
          <a:p>
            <a:pPr marL="0" indent="0" algn="just">
              <a:lnSpc>
                <a:spcPct val="150000"/>
              </a:lnSpc>
              <a:buNone/>
            </a:pPr>
            <a:r>
              <a:rPr lang="fr-FR" sz="1600">
                <a:solidFill>
                  <a:schemeClr val="bg1"/>
                </a:solidFill>
              </a:rPr>
              <a:t>Par assimilation, un mentor est un conseiller </a:t>
            </a:r>
            <a:r>
              <a:rPr lang="fr-FR" sz="1600" b="1">
                <a:solidFill>
                  <a:srgbClr val="FF0000"/>
                </a:solidFill>
              </a:rPr>
              <a:t>expérimenté</a:t>
            </a:r>
            <a:r>
              <a:rPr lang="fr-FR" sz="1600">
                <a:solidFill>
                  <a:srgbClr val="FF0000"/>
                </a:solidFill>
              </a:rPr>
              <a:t>, </a:t>
            </a:r>
            <a:r>
              <a:rPr lang="fr-FR" sz="1600" b="1">
                <a:solidFill>
                  <a:srgbClr val="FF0000"/>
                </a:solidFill>
              </a:rPr>
              <a:t>attentif</a:t>
            </a:r>
            <a:r>
              <a:rPr lang="fr-FR" sz="1600">
                <a:solidFill>
                  <a:srgbClr val="FF0000"/>
                </a:solidFill>
              </a:rPr>
              <a:t> et </a:t>
            </a:r>
            <a:r>
              <a:rPr lang="fr-FR" sz="1600" b="1">
                <a:solidFill>
                  <a:srgbClr val="FF0000"/>
                </a:solidFill>
              </a:rPr>
              <a:t>sage</a:t>
            </a:r>
            <a:r>
              <a:rPr lang="fr-FR" sz="1600">
                <a:solidFill>
                  <a:srgbClr val="FF0000"/>
                </a:solidFill>
              </a:rPr>
              <a:t> </a:t>
            </a:r>
            <a:r>
              <a:rPr lang="fr-FR" sz="1600">
                <a:solidFill>
                  <a:schemeClr val="bg1"/>
                </a:solidFill>
              </a:rPr>
              <a:t>auquel on fait entièrement confiance. </a:t>
            </a:r>
          </a:p>
          <a:p>
            <a:pPr marL="0" indent="0" algn="just">
              <a:lnSpc>
                <a:spcPct val="150000"/>
              </a:lnSpc>
              <a:buNone/>
            </a:pPr>
            <a:r>
              <a:rPr lang="fr-FR" sz="1600">
                <a:solidFill>
                  <a:schemeClr val="bg1"/>
                </a:solidFill>
              </a:rPr>
              <a:t>Il ne faut pas confondre « mentorat » et « coaching » qui sont deux concepts différents. </a:t>
            </a:r>
          </a:p>
          <a:p>
            <a:pPr marL="0" indent="0" algn="just">
              <a:lnSpc>
                <a:spcPct val="150000"/>
              </a:lnSpc>
              <a:buNone/>
            </a:pPr>
            <a:r>
              <a:rPr lang="fr-FR" sz="1600">
                <a:solidFill>
                  <a:schemeClr val="bg1"/>
                </a:solidFill>
              </a:rPr>
              <a:t>Prendre un mentor, c’est donc entreprendre une </a:t>
            </a:r>
            <a:r>
              <a:rPr lang="fr-FR" sz="1600" b="1">
                <a:solidFill>
                  <a:srgbClr val="FF0000"/>
                </a:solidFill>
              </a:rPr>
              <a:t>démarche collaborative</a:t>
            </a:r>
            <a:r>
              <a:rPr lang="fr-FR" sz="1600">
                <a:solidFill>
                  <a:schemeClr val="bg1"/>
                </a:solidFill>
              </a:rPr>
              <a:t>, reposant sur </a:t>
            </a:r>
            <a:r>
              <a:rPr lang="fr-FR" sz="1600" b="1">
                <a:solidFill>
                  <a:srgbClr val="FF0000"/>
                </a:solidFill>
              </a:rPr>
              <a:t>l’échange</a:t>
            </a:r>
            <a:r>
              <a:rPr lang="fr-FR" sz="1600">
                <a:solidFill>
                  <a:schemeClr val="bg1"/>
                </a:solidFill>
              </a:rPr>
              <a:t> et la </a:t>
            </a:r>
            <a:r>
              <a:rPr lang="fr-FR" sz="1600" b="1">
                <a:solidFill>
                  <a:schemeClr val="bg1"/>
                </a:solidFill>
              </a:rPr>
              <a:t>transmission</a:t>
            </a:r>
            <a:r>
              <a:rPr lang="fr-FR" sz="1600">
                <a:solidFill>
                  <a:schemeClr val="bg1"/>
                </a:solidFill>
              </a:rPr>
              <a:t>, pour passer à la vitesse supérieure et donner de l’ampleur à son projet. </a:t>
            </a:r>
          </a:p>
          <a:p>
            <a:pPr marL="0" indent="0" algn="just">
              <a:lnSpc>
                <a:spcPct val="150000"/>
              </a:lnSpc>
              <a:buNone/>
            </a:pPr>
            <a:endParaRPr lang="fr-FR" sz="1600">
              <a:solidFill>
                <a:schemeClr val="bg1"/>
              </a:solidFill>
            </a:endParaRPr>
          </a:p>
          <a:p>
            <a:pPr marL="0" indent="0" algn="just">
              <a:lnSpc>
                <a:spcPct val="150000"/>
              </a:lnSpc>
              <a:buNone/>
            </a:pPr>
            <a:r>
              <a:rPr lang="fr-FR" sz="1600">
                <a:solidFill>
                  <a:schemeClr val="bg1"/>
                </a:solidFill>
              </a:rPr>
              <a:t>« </a:t>
            </a:r>
            <a:r>
              <a:rPr lang="fr-FR" sz="1600" i="1">
                <a:solidFill>
                  <a:schemeClr val="bg1"/>
                </a:solidFill>
              </a:rPr>
              <a:t>Le mentorat est une relation d’aide, sur la base du volontariat, entre deux personnes qui n’ont pas de lien hiérarchique ni fonctionnel, et dont l’une est plus expérimentée.</a:t>
            </a:r>
          </a:p>
          <a:p>
            <a:pPr marL="0" indent="0" algn="just">
              <a:lnSpc>
                <a:spcPct val="150000"/>
              </a:lnSpc>
              <a:buNone/>
            </a:pPr>
            <a:r>
              <a:rPr lang="fr-FR" sz="1600" i="1">
                <a:solidFill>
                  <a:schemeClr val="bg1"/>
                </a:solidFill>
              </a:rPr>
              <a:t>Cette relation d’aide repose sur des rencontres régulières pendant une certaine durée (en général un rendez-vous par mois pendant 6 mois à 1 an), au cours desquelles le plus junior, appelé mentoré, apporte sujets et questions dans le but de bénéficier gratuitement et confidentiellement de l’expérience professionnelles et personnelle du plus senior, appelé mentor. »</a:t>
            </a:r>
          </a:p>
          <a:p>
            <a:pPr marL="0" indent="0" algn="r">
              <a:lnSpc>
                <a:spcPct val="150000"/>
              </a:lnSpc>
              <a:buNone/>
            </a:pPr>
            <a:r>
              <a:rPr lang="fr-FR" sz="1600" b="1" i="1">
                <a:solidFill>
                  <a:schemeClr val="bg1"/>
                </a:solidFill>
              </a:rPr>
              <a:t>Catherine THIBAUX, Le mentorat dans tous ses états, Groupe Studyrama, 2022.</a:t>
            </a:r>
          </a:p>
        </p:txBody>
      </p:sp>
    </p:spTree>
    <p:extLst>
      <p:ext uri="{BB962C8B-B14F-4D97-AF65-F5344CB8AC3E}">
        <p14:creationId xmlns:p14="http://schemas.microsoft.com/office/powerpoint/2010/main" val="273332652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4"/>
            <a:ext cx="12186116" cy="6861313"/>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163078" y="6523268"/>
            <a:ext cx="828783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3"/>
          <a:stretch>
            <a:fillRect/>
          </a:stretch>
        </p:blipFill>
        <p:spPr>
          <a:xfrm>
            <a:off x="11490660" y="6139803"/>
            <a:ext cx="630139" cy="630139"/>
          </a:xfrm>
          <a:prstGeom prst="rect">
            <a:avLst/>
          </a:prstGeom>
        </p:spPr>
      </p:pic>
      <p:sp>
        <p:nvSpPr>
          <p:cNvPr id="3" name="Titre 1">
            <a:extLst>
              <a:ext uri="{FF2B5EF4-FFF2-40B4-BE49-F238E27FC236}">
                <a16:creationId xmlns:a16="http://schemas.microsoft.com/office/drawing/2014/main" id="{5DDFE026-086F-EBC8-898D-553DFA2B4F0F}"/>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LE MENTORING ALUMNI EM NORMANDIE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8" name="Rectangle 7">
            <a:extLst>
              <a:ext uri="{FF2B5EF4-FFF2-40B4-BE49-F238E27FC236}">
                <a16:creationId xmlns:a16="http://schemas.microsoft.com/office/drawing/2014/main" id="{1137ADDD-6C4C-BA18-C53E-C7E01264BD23}"/>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36D0551-2854-F664-6E44-00AA0C9A8539}"/>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2023/2024</a:t>
            </a:r>
          </a:p>
        </p:txBody>
      </p:sp>
      <p:sp>
        <p:nvSpPr>
          <p:cNvPr id="22" name="ZoneTexte 21">
            <a:extLst>
              <a:ext uri="{FF2B5EF4-FFF2-40B4-BE49-F238E27FC236}">
                <a16:creationId xmlns:a16="http://schemas.microsoft.com/office/drawing/2014/main" id="{277FFA8B-D4EC-B615-4AC2-68B782BFDF37}"/>
              </a:ext>
            </a:extLst>
          </p:cNvPr>
          <p:cNvSpPr txBox="1"/>
          <p:nvPr/>
        </p:nvSpPr>
        <p:spPr>
          <a:xfrm>
            <a:off x="548749" y="1650384"/>
            <a:ext cx="11385104" cy="3539430"/>
          </a:xfrm>
          <a:prstGeom prst="rect">
            <a:avLst/>
          </a:prstGeom>
          <a:noFill/>
        </p:spPr>
        <p:txBody>
          <a:bodyPr wrap="square">
            <a:spAutoFit/>
          </a:bodyPr>
          <a:lstStyle/>
          <a:p>
            <a:r>
              <a:rPr lang="fr-FR" sz="1600">
                <a:solidFill>
                  <a:schemeClr val="bg1"/>
                </a:solidFill>
              </a:rPr>
              <a:t>Alumni EM Normandie propose à tous les </a:t>
            </a:r>
            <a:r>
              <a:rPr lang="fr-FR" sz="1600" b="1">
                <a:solidFill>
                  <a:srgbClr val="FF0000"/>
                </a:solidFill>
              </a:rPr>
              <a:t>étudiants membres à vie </a:t>
            </a:r>
            <a:r>
              <a:rPr lang="fr-FR" sz="1600">
                <a:solidFill>
                  <a:schemeClr val="bg1"/>
                </a:solidFill>
              </a:rPr>
              <a:t>et aux </a:t>
            </a:r>
            <a:r>
              <a:rPr lang="fr-FR" sz="1600" b="1">
                <a:solidFill>
                  <a:srgbClr val="FF0000"/>
                </a:solidFill>
              </a:rPr>
              <a:t>jeunes diplômés membres à vie </a:t>
            </a:r>
            <a:r>
              <a:rPr lang="fr-FR" sz="1600" b="1">
                <a:solidFill>
                  <a:schemeClr val="bg1"/>
                </a:solidFill>
              </a:rPr>
              <a:t>de la promotion 2023</a:t>
            </a:r>
            <a:r>
              <a:rPr lang="fr-FR" sz="1600">
                <a:solidFill>
                  <a:schemeClr val="bg1"/>
                </a:solidFill>
              </a:rPr>
              <a:t>, de participer au programme de mentoring qui consiste à former un binôme entre un mentor et un mentoré.</a:t>
            </a:r>
          </a:p>
          <a:p>
            <a:endParaRPr lang="fr-FR" sz="1600">
              <a:solidFill>
                <a:schemeClr val="bg1"/>
              </a:solidFill>
            </a:endParaRPr>
          </a:p>
          <a:p>
            <a:r>
              <a:rPr lang="fr-FR" sz="1600">
                <a:solidFill>
                  <a:schemeClr val="bg1"/>
                </a:solidFill>
              </a:rPr>
              <a:t>Le mentoring est basé sur le </a:t>
            </a:r>
            <a:r>
              <a:rPr lang="fr-FR" sz="1600" b="1">
                <a:solidFill>
                  <a:srgbClr val="FF0000"/>
                </a:solidFill>
              </a:rPr>
              <a:t>volontariat</a:t>
            </a:r>
            <a:r>
              <a:rPr lang="fr-FR" sz="1600">
                <a:solidFill>
                  <a:schemeClr val="bg1"/>
                </a:solidFill>
              </a:rPr>
              <a:t> et représente une démarche </a:t>
            </a:r>
            <a:r>
              <a:rPr lang="fr-FR" sz="1600">
                <a:solidFill>
                  <a:srgbClr val="FF0000"/>
                </a:solidFill>
              </a:rPr>
              <a:t>d’</a:t>
            </a:r>
            <a:r>
              <a:rPr lang="fr-FR" sz="1600" b="1">
                <a:solidFill>
                  <a:srgbClr val="FF0000"/>
                </a:solidFill>
              </a:rPr>
              <a:t>entraide</a:t>
            </a:r>
            <a:r>
              <a:rPr lang="fr-FR" sz="1600">
                <a:solidFill>
                  <a:schemeClr val="bg1"/>
                </a:solidFill>
              </a:rPr>
              <a:t> au sein de la communauté. </a:t>
            </a:r>
          </a:p>
          <a:p>
            <a:endParaRPr lang="fr-FR" sz="1600">
              <a:solidFill>
                <a:schemeClr val="bg1"/>
              </a:solidFill>
            </a:endParaRPr>
          </a:p>
          <a:p>
            <a:r>
              <a:rPr lang="fr-FR" sz="1600">
                <a:solidFill>
                  <a:schemeClr val="bg1"/>
                </a:solidFill>
              </a:rPr>
              <a:t>Il permet le partage d’expérience et de conseils sur des sujets pour lequel le mentor est expérimenté, qui aideront le mentoré dans le développement de son projet professionnel et pour son entrée dans la vie active. </a:t>
            </a:r>
          </a:p>
          <a:p>
            <a:r>
              <a:rPr lang="fr-FR" sz="1600">
                <a:solidFill>
                  <a:schemeClr val="bg1"/>
                </a:solidFill>
              </a:rPr>
              <a:t>L’objectif n’est pas de lui trouver concrètement un stage ou un emploi, mais de l’aider dans son approche et lui permettre d’échanger avec un professionnel en toute bienveillance.</a:t>
            </a:r>
          </a:p>
          <a:p>
            <a:endParaRPr lang="fr-FR" sz="1600">
              <a:solidFill>
                <a:schemeClr val="bg1"/>
              </a:solidFill>
            </a:endParaRPr>
          </a:p>
          <a:p>
            <a:r>
              <a:rPr lang="fr-FR" sz="1600">
                <a:solidFill>
                  <a:schemeClr val="bg1"/>
                </a:solidFill>
              </a:rPr>
              <a:t>La période du mentoring sera à définir entre le mentor et le mentoré (un suivi de 6 mois minimum est fortement recommandé). </a:t>
            </a:r>
          </a:p>
          <a:p>
            <a:endParaRPr lang="fr-FR" sz="1600">
              <a:solidFill>
                <a:schemeClr val="bg1"/>
              </a:solidFill>
            </a:endParaRPr>
          </a:p>
          <a:p>
            <a:r>
              <a:rPr lang="fr-FR" sz="1600">
                <a:solidFill>
                  <a:schemeClr val="bg1"/>
                </a:solidFill>
              </a:rPr>
              <a:t>Le mentoré peut avoir une question précise et ne souhaiter échanger qu’une seule fois avec son mentor, on appelle cela du </a:t>
            </a:r>
            <a:r>
              <a:rPr lang="fr-FR" sz="1600" b="1">
                <a:solidFill>
                  <a:srgbClr val="FF0000"/>
                </a:solidFill>
              </a:rPr>
              <a:t>flash mentoring</a:t>
            </a:r>
            <a:r>
              <a:rPr lang="fr-FR" sz="1600" b="1">
                <a:solidFill>
                  <a:schemeClr val="bg1"/>
                </a:solidFill>
              </a:rPr>
              <a:t>.</a:t>
            </a:r>
            <a:endParaRPr lang="fr-FR" sz="1600">
              <a:solidFill>
                <a:schemeClr val="bg1"/>
              </a:solidFill>
            </a:endParaRPr>
          </a:p>
        </p:txBody>
      </p:sp>
    </p:spTree>
    <p:extLst>
      <p:ext uri="{BB962C8B-B14F-4D97-AF65-F5344CB8AC3E}">
        <p14:creationId xmlns:p14="http://schemas.microsoft.com/office/powerpoint/2010/main" val="22421273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4"/>
            <a:ext cx="12186116" cy="6861313"/>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163078" y="6523268"/>
            <a:ext cx="828783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3"/>
          <a:stretch>
            <a:fillRect/>
          </a:stretch>
        </p:blipFill>
        <p:spPr>
          <a:xfrm>
            <a:off x="11490660" y="6139803"/>
            <a:ext cx="630139" cy="630139"/>
          </a:xfrm>
          <a:prstGeom prst="rect">
            <a:avLst/>
          </a:prstGeom>
        </p:spPr>
      </p:pic>
      <p:sp>
        <p:nvSpPr>
          <p:cNvPr id="3" name="Titre 1">
            <a:extLst>
              <a:ext uri="{FF2B5EF4-FFF2-40B4-BE49-F238E27FC236}">
                <a16:creationId xmlns:a16="http://schemas.microsoft.com/office/drawing/2014/main" id="{5DDFE026-086F-EBC8-898D-553DFA2B4F0F}"/>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TH</a:t>
            </a:r>
            <a:r>
              <a:rPr lang="fr-FR" sz="2400" b="1">
                <a:solidFill>
                  <a:schemeClr val="bg1"/>
                </a:solidFill>
                <a:latin typeface="MADE Outer Sans" panose="02000505000000020004" pitchFamily="2" charset="77"/>
              </a:rPr>
              <a:t>É</a:t>
            </a: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MATIQUES LES PLUS FR</a:t>
            </a:r>
            <a:r>
              <a:rPr lang="fr-FR" sz="2400" b="1">
                <a:solidFill>
                  <a:schemeClr val="bg1"/>
                </a:solidFill>
                <a:latin typeface="MADE Outer Sans" panose="02000505000000020004" pitchFamily="2" charset="77"/>
              </a:rPr>
              <a:t>É</a:t>
            </a: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QUEMMENT ABORD</a:t>
            </a:r>
            <a:r>
              <a:rPr lang="fr-FR" sz="2400" b="1">
                <a:solidFill>
                  <a:schemeClr val="bg1"/>
                </a:solidFill>
                <a:latin typeface="MADE Outer Sans" panose="02000505000000020004" pitchFamily="2" charset="77"/>
              </a:rPr>
              <a:t>É</a:t>
            </a: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ES PAR LES MENTOR</a:t>
            </a:r>
            <a:r>
              <a:rPr lang="fr-FR" sz="2400" b="1">
                <a:solidFill>
                  <a:schemeClr val="bg1"/>
                </a:solidFill>
                <a:latin typeface="MADE Outer Sans" panose="02000505000000020004" pitchFamily="2" charset="77"/>
              </a:rPr>
              <a:t>É</a:t>
            </a: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8" name="Rectangle 7">
            <a:extLst>
              <a:ext uri="{FF2B5EF4-FFF2-40B4-BE49-F238E27FC236}">
                <a16:creationId xmlns:a16="http://schemas.microsoft.com/office/drawing/2014/main" id="{1137ADDD-6C4C-BA18-C53E-C7E01264BD23}"/>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36D0551-2854-F664-6E44-00AA0C9A8539}"/>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2023/2024</a:t>
            </a:r>
          </a:p>
        </p:txBody>
      </p:sp>
      <p:sp>
        <p:nvSpPr>
          <p:cNvPr id="22" name="ZoneTexte 21">
            <a:extLst>
              <a:ext uri="{FF2B5EF4-FFF2-40B4-BE49-F238E27FC236}">
                <a16:creationId xmlns:a16="http://schemas.microsoft.com/office/drawing/2014/main" id="{277FFA8B-D4EC-B615-4AC2-68B782BFDF37}"/>
              </a:ext>
            </a:extLst>
          </p:cNvPr>
          <p:cNvSpPr txBox="1"/>
          <p:nvPr/>
        </p:nvSpPr>
        <p:spPr>
          <a:xfrm>
            <a:off x="548749" y="1650384"/>
            <a:ext cx="11385104" cy="3747436"/>
          </a:xfrm>
          <a:prstGeom prst="rect">
            <a:avLst/>
          </a:prstGeom>
          <a:noFill/>
        </p:spPr>
        <p:txBody>
          <a:bodyPr wrap="square">
            <a:spAutoFit/>
          </a:bodyPr>
          <a:lstStyle/>
          <a:p>
            <a:pPr marL="171450" indent="-171450">
              <a:lnSpc>
                <a:spcPct val="150000"/>
              </a:lnSpc>
              <a:buBlip>
                <a:blip r:embed="rId4"/>
              </a:buBlip>
            </a:pPr>
            <a:r>
              <a:rPr lang="fr-FR" sz="1600">
                <a:solidFill>
                  <a:schemeClr val="bg1"/>
                </a:solidFill>
                <a:ea typeface="Avenir Next" charset="0"/>
                <a:cs typeface="Avenir Next" charset="0"/>
              </a:rPr>
              <a:t> J’ai choisi des études généralistes et aujourd'hui je ne sais pas encore quelle voie choisir</a:t>
            </a:r>
          </a:p>
          <a:p>
            <a:pPr marL="171450" indent="-171450">
              <a:lnSpc>
                <a:spcPct val="150000"/>
              </a:lnSpc>
              <a:buBlip>
                <a:blip r:embed="rId4"/>
              </a:buBlip>
            </a:pPr>
            <a:r>
              <a:rPr lang="fr-FR" sz="1600">
                <a:solidFill>
                  <a:schemeClr val="bg1"/>
                </a:solidFill>
                <a:ea typeface="Avenir Next" charset="0"/>
                <a:cs typeface="Avenir Next" charset="0"/>
              </a:rPr>
              <a:t> J’aimerais être préparé(e) au mieux pour ma recherche d’entreprise (stage, alternance, premier emploi) en termes de process à suivre et savoir-être à présenter</a:t>
            </a:r>
          </a:p>
          <a:p>
            <a:pPr marL="171450" indent="-171450">
              <a:lnSpc>
                <a:spcPct val="150000"/>
              </a:lnSpc>
              <a:buBlip>
                <a:blip r:embed="rId4"/>
              </a:buBlip>
            </a:pPr>
            <a:r>
              <a:rPr lang="fr-FR" sz="1600">
                <a:solidFill>
                  <a:schemeClr val="bg1"/>
                </a:solidFill>
              </a:rPr>
              <a:t> J’aimerais en savoir plus sur un secteur ou un métier, vont-ils me correspondre?</a:t>
            </a:r>
          </a:p>
          <a:p>
            <a:pPr marL="171450" indent="-171450">
              <a:lnSpc>
                <a:spcPct val="150000"/>
              </a:lnSpc>
              <a:buBlip>
                <a:blip r:embed="rId4"/>
              </a:buBlip>
            </a:pPr>
            <a:r>
              <a:rPr lang="fr-FR" sz="1600">
                <a:solidFill>
                  <a:schemeClr val="bg1"/>
                </a:solidFill>
                <a:ea typeface="Avenir Next" charset="0"/>
                <a:cs typeface="Avenir Next" charset="0"/>
              </a:rPr>
              <a:t> J’ai un projet professionnel à l’international mais je ne sais pas comment m’y prendre pour l’enclencher</a:t>
            </a:r>
          </a:p>
          <a:p>
            <a:pPr marL="171450" indent="-171450">
              <a:lnSpc>
                <a:spcPct val="150000"/>
              </a:lnSpc>
              <a:buBlip>
                <a:blip r:embed="rId4"/>
              </a:buBlip>
            </a:pPr>
            <a:r>
              <a:rPr lang="fr-FR" sz="1600">
                <a:solidFill>
                  <a:schemeClr val="bg1"/>
                </a:solidFill>
                <a:ea typeface="Avenir Next" charset="0"/>
                <a:cs typeface="Avenir Next" charset="0"/>
              </a:rPr>
              <a:t> Je souhaite commencer à constituer mon réseau professionnel mais je ne suis pas très à l’aise pour contacter des professionnels</a:t>
            </a:r>
          </a:p>
          <a:p>
            <a:pPr marL="171450" indent="-171450">
              <a:lnSpc>
                <a:spcPct val="150000"/>
              </a:lnSpc>
              <a:buBlip>
                <a:blip r:embed="rId4"/>
              </a:buBlip>
            </a:pPr>
            <a:r>
              <a:rPr lang="fr-FR" sz="1600">
                <a:solidFill>
                  <a:schemeClr val="bg1"/>
                </a:solidFill>
                <a:ea typeface="Avenir Next" charset="0"/>
                <a:cs typeface="Avenir Next" charset="0"/>
              </a:rPr>
              <a:t>Je souhaiterais me lancer dans l’entrepreneuriat mais je ne sais pas par où commencer</a:t>
            </a:r>
          </a:p>
          <a:p>
            <a:pPr marL="171450" indent="-171450">
              <a:lnSpc>
                <a:spcPct val="150000"/>
              </a:lnSpc>
              <a:buBlip>
                <a:blip r:embed="rId4"/>
              </a:buBlip>
            </a:pPr>
            <a:r>
              <a:rPr lang="fr-FR" sz="1600">
                <a:solidFill>
                  <a:schemeClr val="bg1"/>
                </a:solidFill>
                <a:ea typeface="Avenir Next" charset="0"/>
                <a:cs typeface="Avenir Next" charset="0"/>
              </a:rPr>
              <a:t> Je démarre dans une entreprise et je souhaiterais être accompagné(e) pour être performant dès le démarrage</a:t>
            </a:r>
          </a:p>
          <a:p>
            <a:pPr marL="171450" indent="-171450">
              <a:lnSpc>
                <a:spcPct val="150000"/>
              </a:lnSpc>
              <a:buBlip>
                <a:blip r:embed="rId4"/>
              </a:buBlip>
            </a:pPr>
            <a:r>
              <a:rPr lang="fr-FR" sz="1600">
                <a:solidFill>
                  <a:schemeClr val="bg1"/>
                </a:solidFill>
              </a:rPr>
              <a:t> J’aimerais rencontrer des professionnels pour échanger au sujet de leur carrière</a:t>
            </a:r>
          </a:p>
          <a:p>
            <a:pPr marL="171450" indent="-171450">
              <a:lnSpc>
                <a:spcPct val="150000"/>
              </a:lnSpc>
              <a:buBlip>
                <a:blip r:embed="rId4"/>
              </a:buBlip>
            </a:pPr>
            <a:r>
              <a:rPr lang="fr-FR" sz="1600">
                <a:solidFill>
                  <a:schemeClr val="bg1"/>
                </a:solidFill>
              </a:rPr>
              <a:t> J’ai une question professionnelle très précise et cela peut être répondu en un échange (</a:t>
            </a:r>
            <a:r>
              <a:rPr lang="fr-FR" sz="1600">
                <a:solidFill>
                  <a:srgbClr val="FF0000"/>
                </a:solidFill>
              </a:rPr>
              <a:t>flash mentoring</a:t>
            </a:r>
            <a:r>
              <a:rPr lang="fr-FR" sz="1600">
                <a:solidFill>
                  <a:schemeClr val="bg1"/>
                </a:solidFill>
              </a:rPr>
              <a:t>)</a:t>
            </a:r>
          </a:p>
        </p:txBody>
      </p:sp>
    </p:spTree>
    <p:extLst>
      <p:ext uri="{BB962C8B-B14F-4D97-AF65-F5344CB8AC3E}">
        <p14:creationId xmlns:p14="http://schemas.microsoft.com/office/powerpoint/2010/main" val="19048285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4"/>
            <a:ext cx="12186116" cy="6861313"/>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163078" y="6523268"/>
            <a:ext cx="828783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3"/>
          <a:stretch>
            <a:fillRect/>
          </a:stretch>
        </p:blipFill>
        <p:spPr>
          <a:xfrm>
            <a:off x="11490660" y="6139803"/>
            <a:ext cx="630139" cy="630139"/>
          </a:xfrm>
          <a:prstGeom prst="rect">
            <a:avLst/>
          </a:prstGeom>
        </p:spPr>
      </p:pic>
      <p:sp>
        <p:nvSpPr>
          <p:cNvPr id="3" name="Titre 1">
            <a:extLst>
              <a:ext uri="{FF2B5EF4-FFF2-40B4-BE49-F238E27FC236}">
                <a16:creationId xmlns:a16="http://schemas.microsoft.com/office/drawing/2014/main" id="{5DDFE026-086F-EBC8-898D-553DFA2B4F0F}"/>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FLASH MENTORING – SERVICE INCLUSION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8" name="Rectangle 7">
            <a:extLst>
              <a:ext uri="{FF2B5EF4-FFF2-40B4-BE49-F238E27FC236}">
                <a16:creationId xmlns:a16="http://schemas.microsoft.com/office/drawing/2014/main" id="{1137ADDD-6C4C-BA18-C53E-C7E01264BD23}"/>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36D0551-2854-F664-6E44-00AA0C9A8539}"/>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2023/2024</a:t>
            </a:r>
          </a:p>
        </p:txBody>
      </p:sp>
      <p:sp>
        <p:nvSpPr>
          <p:cNvPr id="22" name="ZoneTexte 21">
            <a:extLst>
              <a:ext uri="{FF2B5EF4-FFF2-40B4-BE49-F238E27FC236}">
                <a16:creationId xmlns:a16="http://schemas.microsoft.com/office/drawing/2014/main" id="{277FFA8B-D4EC-B615-4AC2-68B782BFDF37}"/>
              </a:ext>
            </a:extLst>
          </p:cNvPr>
          <p:cNvSpPr txBox="1"/>
          <p:nvPr/>
        </p:nvSpPr>
        <p:spPr>
          <a:xfrm>
            <a:off x="511679" y="1025258"/>
            <a:ext cx="11385104" cy="4901598"/>
          </a:xfrm>
          <a:prstGeom prst="rect">
            <a:avLst/>
          </a:prstGeom>
          <a:noFill/>
        </p:spPr>
        <p:txBody>
          <a:bodyPr wrap="square">
            <a:spAutoFit/>
          </a:bodyPr>
          <a:lstStyle/>
          <a:p>
            <a:pPr>
              <a:lnSpc>
                <a:spcPct val="150000"/>
              </a:lnSpc>
            </a:pPr>
            <a:r>
              <a:rPr lang="fr-FR" sz="1600">
                <a:solidFill>
                  <a:schemeClr val="bg1"/>
                </a:solidFill>
                <a:ea typeface="Avenir Next" charset="0"/>
                <a:cs typeface="Avenir Next" charset="0"/>
              </a:rPr>
              <a:t>Cette année, l’association Alumni s’associe avec le service inclusion de l’école pour proposer aux étudiants ayant besoin d’un accompagnement sous forme de flash mentoring sur des sujets spécifiques (</a:t>
            </a:r>
            <a:r>
              <a:rPr lang="fr-FR" sz="1600" u="sng">
                <a:solidFill>
                  <a:schemeClr val="bg1"/>
                </a:solidFill>
                <a:ea typeface="Avenir Next" charset="0"/>
                <a:cs typeface="Avenir Next" charset="0"/>
              </a:rPr>
              <a:t>vous pouvez choisir de proposer ces entretiens en cochant les thématiques correspondantes los de la création de votre profil mentor</a:t>
            </a:r>
            <a:r>
              <a:rPr lang="fr-FR" sz="1600">
                <a:solidFill>
                  <a:schemeClr val="bg1"/>
                </a:solidFill>
                <a:ea typeface="Avenir Next" charset="0"/>
                <a:cs typeface="Avenir Next" charset="0"/>
              </a:rPr>
              <a:t>) :</a:t>
            </a:r>
            <a:r>
              <a:rPr lang="fr-FR" sz="1600">
                <a:solidFill>
                  <a:schemeClr val="bg1"/>
                </a:solidFill>
              </a:rPr>
              <a:t>  </a:t>
            </a:r>
          </a:p>
          <a:p>
            <a:pPr marL="171450" indent="-171450">
              <a:lnSpc>
                <a:spcPct val="150000"/>
              </a:lnSpc>
              <a:buBlip>
                <a:blip r:embed="rId4"/>
              </a:buBlip>
            </a:pPr>
            <a:r>
              <a:rPr lang="fr-FR" sz="1600">
                <a:solidFill>
                  <a:schemeClr val="bg1"/>
                </a:solidFill>
              </a:rPr>
              <a:t> </a:t>
            </a:r>
            <a:r>
              <a:rPr lang="fr-FR" sz="1600" b="1">
                <a:solidFill>
                  <a:schemeClr val="bg1"/>
                </a:solidFill>
              </a:rPr>
              <a:t>Relecture de devoirs </a:t>
            </a:r>
            <a:r>
              <a:rPr lang="fr-FR" sz="1600">
                <a:solidFill>
                  <a:schemeClr val="bg1"/>
                </a:solidFill>
              </a:rPr>
              <a:t>: palier au fait que certains étudiants ne disposent pas chez eux d’une personne en capacité de relire leurs productions académiques. Pour compenser cette inégalité sociale, vous accompagnez l’étudiant, ponctuellement, à sa demande, pour relire ses écrits  </a:t>
            </a:r>
          </a:p>
          <a:p>
            <a:pPr marL="171450" indent="-171450">
              <a:lnSpc>
                <a:spcPct val="150000"/>
              </a:lnSpc>
              <a:buBlip>
                <a:blip r:embed="rId4"/>
              </a:buBlip>
            </a:pPr>
            <a:r>
              <a:rPr lang="fr-FR" sz="1600">
                <a:solidFill>
                  <a:schemeClr val="bg1"/>
                </a:solidFill>
              </a:rPr>
              <a:t> </a:t>
            </a:r>
            <a:r>
              <a:rPr lang="fr-FR" sz="1600" b="1">
                <a:solidFill>
                  <a:schemeClr val="bg1"/>
                </a:solidFill>
              </a:rPr>
              <a:t>Entretien conseil spécial « diversité » </a:t>
            </a:r>
            <a:r>
              <a:rPr lang="fr-FR" sz="1600">
                <a:solidFill>
                  <a:schemeClr val="bg1"/>
                </a:solidFill>
              </a:rPr>
              <a:t>: vous êtes un outsider au parcours atypique ? Vos spécificités (état de santé, genre, ressources financières,…) ont influencé votre parcours de vie et/ou choix professionnels et personnels ? Faites un retour de vos expériences positives et négatives auprès des étudiants concernés par les mêmes difficultés/problématiques dans le cadre d’entretiens confidentiels de mentoring</a:t>
            </a:r>
            <a:r>
              <a:rPr lang="fr-FR" sz="1800">
                <a:effectLst/>
                <a:ea typeface="Calibri" panose="020F0502020204030204" pitchFamily="34" charset="0"/>
                <a:cs typeface="Times New Roman" panose="02020603050405020304" pitchFamily="18" charset="0"/>
              </a:rPr>
              <a:t> </a:t>
            </a:r>
            <a:endParaRPr lang="fr-FR" sz="1600">
              <a:solidFill>
                <a:schemeClr val="bg1"/>
              </a:solidFill>
            </a:endParaRPr>
          </a:p>
          <a:p>
            <a:pPr marL="171450" indent="-171450">
              <a:lnSpc>
                <a:spcPct val="150000"/>
              </a:lnSpc>
              <a:buBlip>
                <a:blip r:embed="rId4"/>
              </a:buBlip>
            </a:pPr>
            <a:r>
              <a:rPr lang="fr-FR" sz="1600" b="1">
                <a:solidFill>
                  <a:schemeClr val="bg1"/>
                </a:solidFill>
              </a:rPr>
              <a:t>Lutte contre les discriminations et stratégies auto-défense </a:t>
            </a:r>
            <a:r>
              <a:rPr lang="fr-FR" sz="1600">
                <a:solidFill>
                  <a:schemeClr val="bg1"/>
                </a:solidFill>
              </a:rPr>
              <a:t>: vous avez été victime de discrimination dans le cadre du travail à cause de votre état de santé, genre, origine sociale, orientation et identité sexuelle ? Vous avez développée des stratégies de défense ou d’identification de signaux à risque ? Partagez votre expérience avec les étudiants rencontrant les mêmes difficultés. </a:t>
            </a:r>
          </a:p>
        </p:txBody>
      </p:sp>
    </p:spTree>
    <p:extLst>
      <p:ext uri="{BB962C8B-B14F-4D97-AF65-F5344CB8AC3E}">
        <p14:creationId xmlns:p14="http://schemas.microsoft.com/office/powerpoint/2010/main" val="41990012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 y="-3313"/>
            <a:ext cx="12186116" cy="6861313"/>
          </a:xfrm>
          <a:prstGeom prst="rect">
            <a:avLst/>
          </a:prstGeom>
        </p:spPr>
      </p:pic>
      <p:pic>
        <p:nvPicPr>
          <p:cNvPr id="7" name="Image 6">
            <a:extLst>
              <a:ext uri="{FF2B5EF4-FFF2-40B4-BE49-F238E27FC236}">
                <a16:creationId xmlns:a16="http://schemas.microsoft.com/office/drawing/2014/main" id="{65188921-459F-E4C2-C153-1CCA0D6FD3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7565" y="172294"/>
            <a:ext cx="1392469" cy="1375552"/>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4754880" y="6523268"/>
            <a:ext cx="669603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5"/>
          <a:stretch>
            <a:fillRect/>
          </a:stretch>
        </p:blipFill>
        <p:spPr>
          <a:xfrm>
            <a:off x="11490660" y="6139803"/>
            <a:ext cx="630139" cy="630139"/>
          </a:xfrm>
          <a:prstGeom prst="rect">
            <a:avLst/>
          </a:prstGeom>
        </p:spPr>
      </p:pic>
      <p:sp>
        <p:nvSpPr>
          <p:cNvPr id="23" name="Rectangle 22">
            <a:extLst>
              <a:ext uri="{FF2B5EF4-FFF2-40B4-BE49-F238E27FC236}">
                <a16:creationId xmlns:a16="http://schemas.microsoft.com/office/drawing/2014/main" id="{2CD20787-3F05-854D-3F02-10C004E83DB9}"/>
              </a:ext>
            </a:extLst>
          </p:cNvPr>
          <p:cNvSpPr/>
          <p:nvPr/>
        </p:nvSpPr>
        <p:spPr>
          <a:xfrm>
            <a:off x="543698" y="434012"/>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1D93EEFE-719B-ABB8-E6DF-58538AE07D86}"/>
              </a:ext>
            </a:extLst>
          </p:cNvPr>
          <p:cNvSpPr txBox="1"/>
          <p:nvPr/>
        </p:nvSpPr>
        <p:spPr>
          <a:xfrm>
            <a:off x="236638" y="6393563"/>
            <a:ext cx="693214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300" normalizeH="0" baseline="0" noProof="0">
                <a:ln>
                  <a:noFill/>
                </a:ln>
                <a:solidFill>
                  <a:prstClr val="white"/>
                </a:solidFill>
                <a:effectLst/>
                <a:uLnTx/>
                <a:uFillTx/>
                <a:latin typeface="MADE Outer Sans" panose="02000505000000020004" pitchFamily="2" charset="77"/>
                <a:ea typeface="+mn-ea"/>
                <a:cs typeface="+mn-cs"/>
              </a:rPr>
              <a:t>F</a:t>
            </a:r>
            <a:r>
              <a:rPr kumimoji="0" lang="fr-FR" sz="1050" b="1" i="0" u="none" strike="noStrike" kern="1200" cap="none" spc="0" normalizeH="0" baseline="0" noProof="0">
                <a:ln>
                  <a:noFill/>
                </a:ln>
                <a:solidFill>
                  <a:prstClr val="white"/>
                </a:solidFill>
                <a:effectLst/>
                <a:uLnTx/>
                <a:uFillTx/>
                <a:latin typeface="MADE Outer Sans" panose="02000505000000020004" pitchFamily="50" charset="0"/>
                <a:ea typeface="+mn-ea"/>
                <a:cs typeface="Arial" pitchFamily="34" charset="0"/>
              </a:rPr>
              <a:t>É </a:t>
            </a:r>
            <a:r>
              <a:rPr kumimoji="0" lang="fr-FR" sz="1050" b="0" i="0" u="none" strike="noStrike" kern="1200" cap="none" spc="300" normalizeH="0" baseline="0" noProof="0">
                <a:ln>
                  <a:noFill/>
                </a:ln>
                <a:solidFill>
                  <a:prstClr val="white"/>
                </a:solidFill>
                <a:effectLst/>
                <a:uLnTx/>
                <a:uFillTx/>
                <a:latin typeface="MADE Outer Sans" panose="02000505000000020004" pitchFamily="2" charset="77"/>
                <a:ea typeface="+mn-ea"/>
                <a:cs typeface="+mn-cs"/>
              </a:rPr>
              <a:t>D</a:t>
            </a:r>
            <a:r>
              <a:rPr kumimoji="0" lang="fr-FR" sz="1050" b="1" i="0" u="none" strike="noStrike" kern="1200" cap="none" spc="0" normalizeH="0" baseline="0" noProof="0">
                <a:ln>
                  <a:noFill/>
                </a:ln>
                <a:solidFill>
                  <a:prstClr val="white"/>
                </a:solidFill>
                <a:effectLst/>
                <a:uLnTx/>
                <a:uFillTx/>
                <a:latin typeface="MADE Outer Sans" panose="02000505000000020004" pitchFamily="50" charset="0"/>
                <a:ea typeface="+mn-ea"/>
                <a:cs typeface="Arial" pitchFamily="34" charset="0"/>
              </a:rPr>
              <a:t>É </a:t>
            </a:r>
            <a:r>
              <a:rPr kumimoji="0" lang="fr-FR" sz="1050" b="0" i="0" u="none" strike="noStrike" kern="1200" cap="none" spc="300" normalizeH="0" baseline="0" noProof="0">
                <a:ln>
                  <a:noFill/>
                </a:ln>
                <a:solidFill>
                  <a:prstClr val="white"/>
                </a:solidFill>
                <a:effectLst/>
                <a:uLnTx/>
                <a:uFillTx/>
                <a:latin typeface="MADE Outer Sans" panose="02000505000000020004" pitchFamily="2" charset="77"/>
                <a:ea typeface="+mn-ea"/>
                <a:cs typeface="+mn-cs"/>
              </a:rPr>
              <a:t>RER-ACCOMPAGNER-PROMOUVOIR</a:t>
            </a:r>
          </a:p>
        </p:txBody>
      </p:sp>
      <p:pic>
        <p:nvPicPr>
          <p:cNvPr id="4" name="Image 3">
            <a:extLst>
              <a:ext uri="{FF2B5EF4-FFF2-40B4-BE49-F238E27FC236}">
                <a16:creationId xmlns:a16="http://schemas.microsoft.com/office/drawing/2014/main" id="{33788C98-58C7-5C97-D08E-33B37195FF7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564" y="0"/>
            <a:ext cx="12186113" cy="6854689"/>
          </a:xfrm>
          <a:prstGeom prst="rect">
            <a:avLst/>
          </a:prstGeom>
        </p:spPr>
      </p:pic>
      <p:sp>
        <p:nvSpPr>
          <p:cNvPr id="14" name="ZoneTexte 13">
            <a:extLst>
              <a:ext uri="{FF2B5EF4-FFF2-40B4-BE49-F238E27FC236}">
                <a16:creationId xmlns:a16="http://schemas.microsoft.com/office/drawing/2014/main" id="{71002C50-BF49-699A-DE67-066832330D30}"/>
              </a:ext>
            </a:extLst>
          </p:cNvPr>
          <p:cNvSpPr txBox="1"/>
          <p:nvPr/>
        </p:nvSpPr>
        <p:spPr>
          <a:xfrm>
            <a:off x="4570009" y="3205728"/>
            <a:ext cx="7326427" cy="892552"/>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
                <a:srgbClr val="FF0000"/>
              </a:buClr>
              <a:buSzTx/>
              <a:buFontTx/>
              <a:buNone/>
              <a:tabLst/>
              <a:defRPr/>
            </a:pPr>
            <a:endParaRPr kumimoji="0" lang="fr-FR" sz="16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
                <a:srgbClr val="FF0000"/>
              </a:buClr>
              <a:buSzTx/>
              <a:buFontTx/>
              <a:buNone/>
              <a:tabLst/>
              <a:defRPr/>
            </a:pPr>
            <a:endParaRPr kumimoji="0" lang="fr-FR" sz="16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FF0000"/>
              </a:buClr>
              <a:buSzTx/>
              <a:buFontTx/>
              <a:buNone/>
              <a:tabLst/>
              <a:defRPr/>
            </a:pPr>
            <a:endParaRPr kumimoji="0" lang="fr-FR" sz="2000" b="0" i="0" u="none" strike="noStrike" kern="1200" cap="none" spc="0" normalizeH="0" baseline="0" noProof="0">
              <a:ln>
                <a:noFill/>
              </a:ln>
              <a:solidFill>
                <a:prstClr val="white"/>
              </a:solidFill>
              <a:effectLst/>
              <a:uLnTx/>
              <a:uFillTx/>
              <a:ea typeface="Calibri" panose="020F0502020204030204" pitchFamily="34" charset="0"/>
              <a:cs typeface="Times New Roman" panose="02020603050405020304" pitchFamily="18" charset="0"/>
            </a:endParaRPr>
          </a:p>
        </p:txBody>
      </p:sp>
      <p:sp>
        <p:nvSpPr>
          <p:cNvPr id="15" name="Titre 1">
            <a:extLst>
              <a:ext uri="{FF2B5EF4-FFF2-40B4-BE49-F238E27FC236}">
                <a16:creationId xmlns:a16="http://schemas.microsoft.com/office/drawing/2014/main" id="{D37155D5-FB0E-8B53-C3B7-3792ECCA88CE}"/>
              </a:ext>
            </a:extLst>
          </p:cNvPr>
          <p:cNvSpPr txBox="1">
            <a:spLocks/>
          </p:cNvSpPr>
          <p:nvPr/>
        </p:nvSpPr>
        <p:spPr>
          <a:xfrm>
            <a:off x="624438" y="576241"/>
            <a:ext cx="9227485"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2400" b="1">
                <a:solidFill>
                  <a:prstClr val="white"/>
                </a:solidFill>
                <a:latin typeface="MADE Outer Sans" panose="02000805000000020004" pitchFamily="2" charset="77"/>
              </a:rPr>
              <a:t>QUALIT</a:t>
            </a:r>
            <a:r>
              <a:rPr lang="fr-FR" sz="2400" b="1">
                <a:solidFill>
                  <a:schemeClr val="bg1"/>
                </a:solidFill>
                <a:latin typeface="MADE Outer Sans" panose="02000505000000020004" pitchFamily="2" charset="77"/>
              </a:rPr>
              <a:t>É</a:t>
            </a:r>
            <a:r>
              <a:rPr lang="fr-FR" sz="2400" b="1">
                <a:solidFill>
                  <a:prstClr val="white"/>
                </a:solidFill>
                <a:latin typeface="MADE Outer Sans" panose="02000805000000020004" pitchFamily="2" charset="77"/>
              </a:rPr>
              <a:t>S DU MENTOR</a:t>
            </a:r>
            <a:endPar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21" name="Rectangle 20">
            <a:extLst>
              <a:ext uri="{FF2B5EF4-FFF2-40B4-BE49-F238E27FC236}">
                <a16:creationId xmlns:a16="http://schemas.microsoft.com/office/drawing/2014/main" id="{4AD61328-1DE5-15A6-1DF5-CD5063AEA8EF}"/>
              </a:ext>
            </a:extLst>
          </p:cNvPr>
          <p:cNvSpPr/>
          <p:nvPr/>
        </p:nvSpPr>
        <p:spPr>
          <a:xfrm>
            <a:off x="479269" y="429095"/>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Connecteur droit 28">
            <a:extLst>
              <a:ext uri="{FF2B5EF4-FFF2-40B4-BE49-F238E27FC236}">
                <a16:creationId xmlns:a16="http://schemas.microsoft.com/office/drawing/2014/main" id="{7486AFE7-8198-2CC2-E7A1-CEE36AE5EC5C}"/>
              </a:ext>
            </a:extLst>
          </p:cNvPr>
          <p:cNvCxnSpPr>
            <a:cxnSpLocks/>
          </p:cNvCxnSpPr>
          <p:nvPr/>
        </p:nvCxnSpPr>
        <p:spPr>
          <a:xfrm flipH="1">
            <a:off x="3228392" y="6530690"/>
            <a:ext cx="8276597"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83FB64FB-534D-968C-F9BC-EF4A0026EAF0}"/>
              </a:ext>
            </a:extLst>
          </p:cNvPr>
          <p:cNvPicPr>
            <a:picLocks noChangeAspect="1"/>
          </p:cNvPicPr>
          <p:nvPr/>
        </p:nvPicPr>
        <p:blipFill>
          <a:blip r:embed="rId5"/>
          <a:stretch>
            <a:fillRect/>
          </a:stretch>
        </p:blipFill>
        <p:spPr>
          <a:xfrm>
            <a:off x="11504687" y="6182176"/>
            <a:ext cx="630139" cy="630139"/>
          </a:xfrm>
          <a:prstGeom prst="rect">
            <a:avLst/>
          </a:prstGeom>
        </p:spPr>
      </p:pic>
      <p:sp>
        <p:nvSpPr>
          <p:cNvPr id="31" name="Rectangle 30">
            <a:extLst>
              <a:ext uri="{FF2B5EF4-FFF2-40B4-BE49-F238E27FC236}">
                <a16:creationId xmlns:a16="http://schemas.microsoft.com/office/drawing/2014/main" id="{E2F33A86-074B-BFD7-3CC6-8CF497F3C63C}"/>
              </a:ext>
            </a:extLst>
          </p:cNvPr>
          <p:cNvSpPr/>
          <p:nvPr>
            <p:custDataLst>
              <p:tags r:id="rId1"/>
            </p:custDataLst>
          </p:nvPr>
        </p:nvSpPr>
        <p:spPr>
          <a:xfrm>
            <a:off x="4966178" y="1911505"/>
            <a:ext cx="7326427" cy="3008772"/>
          </a:xfrm>
          <a:prstGeom prst="rect">
            <a:avLst/>
          </a:prstGeom>
        </p:spPr>
        <p:txBody>
          <a:bodyPr wrap="square">
            <a:spAutoFit/>
          </a:bodyPr>
          <a:lstStyle/>
          <a:p>
            <a:pPr marL="171450" indent="-171450">
              <a:lnSpc>
                <a:spcPct val="150000"/>
              </a:lnSpc>
              <a:buBlip>
                <a:blip r:embed="rId7"/>
              </a:buBlip>
            </a:pPr>
            <a:r>
              <a:rPr lang="fr-FR" sz="1600" b="1">
                <a:solidFill>
                  <a:srgbClr val="FF0000"/>
                </a:solidFill>
                <a:effectLst/>
              </a:rPr>
              <a:t> Bienveillance</a:t>
            </a:r>
            <a:r>
              <a:rPr lang="fr-FR" sz="1600" b="1">
                <a:solidFill>
                  <a:schemeClr val="bg1"/>
                </a:solidFill>
                <a:effectLst/>
              </a:rPr>
              <a:t> </a:t>
            </a:r>
            <a:r>
              <a:rPr lang="fr-FR" sz="1600">
                <a:solidFill>
                  <a:schemeClr val="bg1"/>
                </a:solidFill>
                <a:effectLst/>
              </a:rPr>
              <a:t>: </a:t>
            </a:r>
            <a:r>
              <a:rPr lang="fr-FR" sz="1600" b="1">
                <a:solidFill>
                  <a:schemeClr val="bg1"/>
                </a:solidFill>
                <a:effectLst/>
              </a:rPr>
              <a:t> </a:t>
            </a:r>
            <a:r>
              <a:rPr lang="fr-FR" sz="1600">
                <a:solidFill>
                  <a:schemeClr val="bg1"/>
                </a:solidFill>
              </a:rPr>
              <a:t>se montrer indulgent, positif et attentionné envers le mentoré d’une manière désintéressée et compréhensive,</a:t>
            </a:r>
          </a:p>
          <a:p>
            <a:pPr>
              <a:lnSpc>
                <a:spcPct val="150000"/>
              </a:lnSpc>
            </a:pPr>
            <a:endParaRPr lang="fr-FR" sz="1600">
              <a:solidFill>
                <a:schemeClr val="bg1"/>
              </a:solidFill>
            </a:endParaRPr>
          </a:p>
          <a:p>
            <a:pPr marL="171450" indent="-171450">
              <a:lnSpc>
                <a:spcPct val="150000"/>
              </a:lnSpc>
              <a:buBlip>
                <a:blip r:embed="rId7"/>
              </a:buBlip>
            </a:pPr>
            <a:r>
              <a:rPr lang="fr-FR" sz="1600" b="1">
                <a:solidFill>
                  <a:schemeClr val="bg1"/>
                </a:solidFill>
                <a:ea typeface="Avenir Next" charset="0"/>
                <a:cs typeface="Avenir Next" charset="0"/>
              </a:rPr>
              <a:t> </a:t>
            </a:r>
            <a:r>
              <a:rPr lang="fr-FR" sz="1600" b="1">
                <a:solidFill>
                  <a:srgbClr val="FF0000"/>
                </a:solidFill>
              </a:rPr>
              <a:t>Professionnalisme</a:t>
            </a:r>
            <a:r>
              <a:rPr lang="fr-FR" sz="1600" b="1">
                <a:solidFill>
                  <a:schemeClr val="bg1"/>
                </a:solidFill>
                <a:ea typeface="Avenir Next" charset="0"/>
                <a:cs typeface="Avenir Next" charset="0"/>
              </a:rPr>
              <a:t> : </a:t>
            </a:r>
            <a:r>
              <a:rPr lang="fr-FR" sz="1600">
                <a:solidFill>
                  <a:schemeClr val="bg1"/>
                </a:solidFill>
                <a:ea typeface="Avenir Next" charset="0"/>
                <a:cs typeface="Avenir Next" charset="0"/>
              </a:rPr>
              <a:t>organiser les contenus des rendez-vous et fixer des objectifs,</a:t>
            </a:r>
          </a:p>
          <a:p>
            <a:pPr>
              <a:lnSpc>
                <a:spcPct val="150000"/>
              </a:lnSpc>
            </a:pPr>
            <a:endParaRPr lang="fr-FR" sz="1600">
              <a:solidFill>
                <a:schemeClr val="bg1"/>
              </a:solidFill>
              <a:ea typeface="Avenir Next" charset="0"/>
              <a:cs typeface="Avenir Next" charset="0"/>
            </a:endParaRPr>
          </a:p>
          <a:p>
            <a:pPr marL="171450" indent="-171450">
              <a:lnSpc>
                <a:spcPct val="150000"/>
              </a:lnSpc>
              <a:buBlip>
                <a:blip r:embed="rId7"/>
              </a:buBlip>
            </a:pPr>
            <a:r>
              <a:rPr lang="fr-FR" sz="1600" b="1">
                <a:solidFill>
                  <a:schemeClr val="bg1"/>
                </a:solidFill>
                <a:ea typeface="Avenir Next" charset="0"/>
                <a:cs typeface="Avenir Next" charset="0"/>
              </a:rPr>
              <a:t> </a:t>
            </a:r>
            <a:r>
              <a:rPr lang="fr-FR" sz="1600" b="1">
                <a:solidFill>
                  <a:srgbClr val="FF0000"/>
                </a:solidFill>
              </a:rPr>
              <a:t>Confiance</a:t>
            </a:r>
            <a:r>
              <a:rPr lang="fr-FR" sz="1600" b="1">
                <a:solidFill>
                  <a:schemeClr val="bg1"/>
                </a:solidFill>
                <a:ea typeface="Avenir Next" charset="0"/>
                <a:cs typeface="Avenir Next" charset="0"/>
              </a:rPr>
              <a:t> </a:t>
            </a:r>
            <a:r>
              <a:rPr lang="fr-FR" sz="1600">
                <a:solidFill>
                  <a:schemeClr val="bg1"/>
                </a:solidFill>
                <a:ea typeface="Avenir Next" charset="0"/>
                <a:cs typeface="Avenir Next" charset="0"/>
              </a:rPr>
              <a:t>: réussir à créer un lien avec son mentoré.</a:t>
            </a:r>
          </a:p>
          <a:p>
            <a:pPr marL="0" marR="0" lvl="0" indent="0" algn="l" defTabSz="914400" rtl="0" eaLnBrk="1" fontAlgn="base" latinLnBrk="0" hangingPunct="1">
              <a:lnSpc>
                <a:spcPct val="150000"/>
              </a:lnSpc>
              <a:spcBef>
                <a:spcPts val="0"/>
              </a:spcBef>
              <a:spcAft>
                <a:spcPts val="0"/>
              </a:spcAft>
              <a:buClr>
                <a:srgbClr val="C31B18"/>
              </a:buClr>
              <a:buSzPct val="130000"/>
              <a:buFontTx/>
              <a:buNone/>
              <a:tabLst/>
              <a:defRPr/>
            </a:pPr>
            <a:endParaRPr kumimoji="0" lang="fr-FR" sz="1600" b="0" i="0" u="none" strike="noStrike" kern="1200" cap="none" spc="0" normalizeH="0" baseline="0" noProof="0">
              <a:ln>
                <a:noFill/>
              </a:ln>
              <a:solidFill>
                <a:schemeClr val="bg1"/>
              </a:solidFill>
              <a:effectLst/>
              <a:uLnTx/>
              <a:uFillTx/>
              <a:ea typeface="Avenir Next" charset="0"/>
              <a:cs typeface="Avenir Next" charset="0"/>
            </a:endParaRPr>
          </a:p>
          <a:p>
            <a:pPr marL="285750" marR="0" lvl="0" indent="-285750" algn="l" defTabSz="914400" rtl="0" eaLnBrk="1" fontAlgn="base" latinLnBrk="0" hangingPunct="1">
              <a:lnSpc>
                <a:spcPct val="150000"/>
              </a:lnSpc>
              <a:spcBef>
                <a:spcPts val="0"/>
              </a:spcBef>
              <a:spcAft>
                <a:spcPts val="0"/>
              </a:spcAft>
              <a:buClr>
                <a:srgbClr val="C31B18"/>
              </a:buClr>
              <a:buSzPct val="130000"/>
              <a:buFontTx/>
              <a:buBlip>
                <a:blip r:embed="rId7"/>
              </a:buBlip>
              <a:tabLst/>
              <a:defRPr/>
            </a:pPr>
            <a:endParaRPr kumimoji="0" lang="fr-FR" sz="1600" b="1" i="0" u="none" strike="noStrike" kern="1200" cap="none" spc="0" normalizeH="0" baseline="0" noProof="0">
              <a:ln>
                <a:noFill/>
              </a:ln>
              <a:solidFill>
                <a:schemeClr val="bg1"/>
              </a:solidFill>
              <a:effectLst/>
              <a:uLnTx/>
              <a:uFillTx/>
              <a:ea typeface="Avenir Next" charset="0"/>
              <a:cs typeface="Avenir Next" charset="0"/>
            </a:endParaRPr>
          </a:p>
        </p:txBody>
      </p:sp>
      <p:sp>
        <p:nvSpPr>
          <p:cNvPr id="3" name="ZoneTexte 2">
            <a:extLst>
              <a:ext uri="{FF2B5EF4-FFF2-40B4-BE49-F238E27FC236}">
                <a16:creationId xmlns:a16="http://schemas.microsoft.com/office/drawing/2014/main" id="{3978C390-B414-A436-1C80-9FA9E26E6177}"/>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2023/2024</a:t>
            </a:r>
          </a:p>
        </p:txBody>
      </p:sp>
    </p:spTree>
    <p:extLst>
      <p:ext uri="{BB962C8B-B14F-4D97-AF65-F5344CB8AC3E}">
        <p14:creationId xmlns:p14="http://schemas.microsoft.com/office/powerpoint/2010/main" val="52921880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116" cy="6861313"/>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163078" y="6523268"/>
            <a:ext cx="828783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3"/>
          <a:stretch>
            <a:fillRect/>
          </a:stretch>
        </p:blipFill>
        <p:spPr>
          <a:xfrm>
            <a:off x="11490660" y="6139803"/>
            <a:ext cx="630139" cy="630139"/>
          </a:xfrm>
          <a:prstGeom prst="rect">
            <a:avLst/>
          </a:prstGeom>
        </p:spPr>
      </p:pic>
      <p:sp>
        <p:nvSpPr>
          <p:cNvPr id="3" name="Titre 1">
            <a:extLst>
              <a:ext uri="{FF2B5EF4-FFF2-40B4-BE49-F238E27FC236}">
                <a16:creationId xmlns:a16="http://schemas.microsoft.com/office/drawing/2014/main" id="{5DDFE026-086F-EBC8-898D-553DFA2B4F0F}"/>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rPr>
              <a:t>RÈG</a:t>
            </a:r>
            <a:r>
              <a:rPr lang="fr-FR" sz="2400" b="1">
                <a:solidFill>
                  <a:prstClr val="white"/>
                </a:solidFill>
                <a:latin typeface="MADE Outer Sans" panose="02000805000000020004" pitchFamily="2" charset="77"/>
              </a:rPr>
              <a:t>LES DU JEU DU MENTOR</a:t>
            </a:r>
            <a:endPar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8" name="Rectangle 7">
            <a:extLst>
              <a:ext uri="{FF2B5EF4-FFF2-40B4-BE49-F238E27FC236}">
                <a16:creationId xmlns:a16="http://schemas.microsoft.com/office/drawing/2014/main" id="{1137ADDD-6C4C-BA18-C53E-C7E01264BD23}"/>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36D0551-2854-F664-6E44-00AA0C9A8539}"/>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2022/2023</a:t>
            </a:r>
          </a:p>
        </p:txBody>
      </p:sp>
      <p:sp>
        <p:nvSpPr>
          <p:cNvPr id="11" name="Espace réservé du contenu 2">
            <a:extLst>
              <a:ext uri="{FF2B5EF4-FFF2-40B4-BE49-F238E27FC236}">
                <a16:creationId xmlns:a16="http://schemas.microsoft.com/office/drawing/2014/main" id="{ECB59D7D-797A-A522-4D37-DC42DD1328E1}"/>
              </a:ext>
            </a:extLst>
          </p:cNvPr>
          <p:cNvSpPr>
            <a:spLocks noGrp="1"/>
          </p:cNvSpPr>
          <p:nvPr>
            <p:ph idx="1"/>
          </p:nvPr>
        </p:nvSpPr>
        <p:spPr>
          <a:xfrm>
            <a:off x="381791" y="1592862"/>
            <a:ext cx="11400999" cy="5230304"/>
          </a:xfrm>
        </p:spPr>
        <p:txBody>
          <a:bodyPr>
            <a:noAutofit/>
          </a:bodyPr>
          <a:lstStyle/>
          <a:p>
            <a:pPr marL="171450" indent="-171450">
              <a:lnSpc>
                <a:spcPct val="150000"/>
              </a:lnSpc>
              <a:buBlip>
                <a:blip r:embed="rId4"/>
              </a:buBlip>
            </a:pPr>
            <a:r>
              <a:rPr lang="fr-FR" sz="1600">
                <a:solidFill>
                  <a:schemeClr val="bg1"/>
                </a:solidFill>
                <a:ea typeface="Avenir Next" charset="0"/>
                <a:cs typeface="Avenir Next" charset="0"/>
              </a:rPr>
              <a:t> Mettre à jour son profil sur le site alumni,</a:t>
            </a:r>
          </a:p>
          <a:p>
            <a:pPr marL="171450" indent="-171450">
              <a:lnSpc>
                <a:spcPct val="150000"/>
              </a:lnSpc>
              <a:buBlip>
                <a:blip r:embed="rId4"/>
              </a:buBlip>
            </a:pPr>
            <a:r>
              <a:rPr lang="fr-FR" sz="1600">
                <a:solidFill>
                  <a:schemeClr val="bg1"/>
                </a:solidFill>
                <a:ea typeface="Avenir Next" charset="0"/>
                <a:cs typeface="Avenir Next" charset="0"/>
              </a:rPr>
              <a:t> Ecouter, conseiller et encourager son mentoré pour qu’il puisse atteindre ses objectifs,</a:t>
            </a:r>
          </a:p>
          <a:p>
            <a:pPr marL="171450" indent="-171450">
              <a:lnSpc>
                <a:spcPct val="150000"/>
              </a:lnSpc>
              <a:buBlip>
                <a:blip r:embed="rId4"/>
              </a:buBlip>
            </a:pPr>
            <a:r>
              <a:rPr lang="fr-FR" sz="1600">
                <a:solidFill>
                  <a:schemeClr val="bg1"/>
                </a:solidFill>
                <a:ea typeface="Avenir Next" charset="0"/>
                <a:cs typeface="Avenir Next" charset="0"/>
              </a:rPr>
              <a:t> </a:t>
            </a:r>
            <a:r>
              <a:rPr lang="fr-FR" sz="1600">
                <a:solidFill>
                  <a:schemeClr val="bg1"/>
                </a:solidFill>
              </a:rPr>
              <a:t>Respecter la totale confidentialité des échanges,</a:t>
            </a:r>
            <a:endParaRPr lang="fr-FR" sz="1600">
              <a:solidFill>
                <a:schemeClr val="bg1"/>
              </a:solidFill>
              <a:ea typeface="Avenir Next" charset="0"/>
              <a:cs typeface="Avenir Next" charset="0"/>
            </a:endParaRPr>
          </a:p>
          <a:p>
            <a:pPr marL="171450" indent="-171450">
              <a:lnSpc>
                <a:spcPct val="150000"/>
              </a:lnSpc>
              <a:buBlip>
                <a:blip r:embed="rId4"/>
              </a:buBlip>
            </a:pPr>
            <a:r>
              <a:rPr lang="fr-FR" sz="1600">
                <a:solidFill>
                  <a:schemeClr val="bg1"/>
                </a:solidFill>
                <a:ea typeface="Avenir Next" charset="0"/>
                <a:cs typeface="Avenir Next" charset="0"/>
              </a:rPr>
              <a:t> Contacter l’équipe Alumni en cas d’interrogation ou difficultés,</a:t>
            </a:r>
          </a:p>
          <a:p>
            <a:pPr marL="171450" indent="-171450">
              <a:lnSpc>
                <a:spcPct val="150000"/>
              </a:lnSpc>
              <a:buBlip>
                <a:blip r:embed="rId4"/>
              </a:buBlip>
            </a:pPr>
            <a:r>
              <a:rPr lang="fr-FR" sz="1600">
                <a:solidFill>
                  <a:schemeClr val="bg1"/>
                </a:solidFill>
                <a:ea typeface="Avenir Next" charset="0"/>
                <a:cs typeface="Avenir Next" charset="0"/>
              </a:rPr>
              <a:t> Répondre aux sollicitations de l’équipe Alumni et établir un état des lieux à mi-parcours et un bilan à la fin de l’accompagnement,</a:t>
            </a:r>
          </a:p>
          <a:p>
            <a:pPr marL="171450" indent="-171450">
              <a:lnSpc>
                <a:spcPct val="150000"/>
              </a:lnSpc>
              <a:buBlip>
                <a:blip r:embed="rId4"/>
              </a:buBlip>
            </a:pPr>
            <a:r>
              <a:rPr lang="fr-FR" sz="1600">
                <a:solidFill>
                  <a:schemeClr val="bg1"/>
                </a:solidFill>
                <a:ea typeface="Avenir Next" charset="0"/>
                <a:cs typeface="Avenir Next" charset="0"/>
              </a:rPr>
              <a:t> Respecter l’engagement pris sur la période.</a:t>
            </a:r>
          </a:p>
        </p:txBody>
      </p:sp>
    </p:spTree>
    <p:extLst>
      <p:ext uri="{BB962C8B-B14F-4D97-AF65-F5344CB8AC3E}">
        <p14:creationId xmlns:p14="http://schemas.microsoft.com/office/powerpoint/2010/main" val="94307655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poisson, requin&#10;&#10;Description générée automatiquement">
            <a:extLst>
              <a:ext uri="{FF2B5EF4-FFF2-40B4-BE49-F238E27FC236}">
                <a16:creationId xmlns:a16="http://schemas.microsoft.com/office/drawing/2014/main" id="{DF1741F7-AA2C-5ACF-8C3E-0280A4BA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116" cy="6861313"/>
          </a:xfrm>
          <a:prstGeom prst="rect">
            <a:avLst/>
          </a:prstGeom>
        </p:spPr>
      </p:pic>
      <p:cxnSp>
        <p:nvCxnSpPr>
          <p:cNvPr id="9" name="Connecteur droit 8">
            <a:extLst>
              <a:ext uri="{FF2B5EF4-FFF2-40B4-BE49-F238E27FC236}">
                <a16:creationId xmlns:a16="http://schemas.microsoft.com/office/drawing/2014/main" id="{413153B7-40C8-0D03-9DF7-DE6C19FFDE7B}"/>
              </a:ext>
            </a:extLst>
          </p:cNvPr>
          <p:cNvCxnSpPr>
            <a:cxnSpLocks/>
          </p:cNvCxnSpPr>
          <p:nvPr/>
        </p:nvCxnSpPr>
        <p:spPr>
          <a:xfrm flipH="1">
            <a:off x="3163078" y="6523268"/>
            <a:ext cx="828783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89BD00B1-8CC3-CCD2-AFE3-F99BB0076C71}"/>
              </a:ext>
            </a:extLst>
          </p:cNvPr>
          <p:cNvPicPr>
            <a:picLocks noChangeAspect="1"/>
          </p:cNvPicPr>
          <p:nvPr/>
        </p:nvPicPr>
        <p:blipFill>
          <a:blip r:embed="rId3"/>
          <a:stretch>
            <a:fillRect/>
          </a:stretch>
        </p:blipFill>
        <p:spPr>
          <a:xfrm>
            <a:off x="11490660" y="6139803"/>
            <a:ext cx="630139" cy="630139"/>
          </a:xfrm>
          <a:prstGeom prst="rect">
            <a:avLst/>
          </a:prstGeom>
        </p:spPr>
      </p:pic>
      <p:sp>
        <p:nvSpPr>
          <p:cNvPr id="3" name="Titre 1">
            <a:extLst>
              <a:ext uri="{FF2B5EF4-FFF2-40B4-BE49-F238E27FC236}">
                <a16:creationId xmlns:a16="http://schemas.microsoft.com/office/drawing/2014/main" id="{5DDFE026-086F-EBC8-898D-553DFA2B4F0F}"/>
              </a:ext>
            </a:extLst>
          </p:cNvPr>
          <p:cNvSpPr txBox="1">
            <a:spLocks/>
          </p:cNvSpPr>
          <p:nvPr/>
        </p:nvSpPr>
        <p:spPr>
          <a:xfrm>
            <a:off x="624438" y="397501"/>
            <a:ext cx="10740247" cy="504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2400" b="1">
                <a:solidFill>
                  <a:prstClr val="white"/>
                </a:solidFill>
                <a:latin typeface="MADE Outer Sans" panose="02000805000000020004" pitchFamily="2" charset="77"/>
              </a:rPr>
              <a:t>PRINCIPE</a:t>
            </a:r>
            <a:endParaRPr kumimoji="0" lang="fr-FR" sz="2400" b="1"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ADE Outer Sans" panose="02000805000000020004" pitchFamily="2" charset="77"/>
              <a:ea typeface="+mj-ea"/>
              <a:cs typeface="+mj-cs"/>
            </a:endParaRPr>
          </a:p>
        </p:txBody>
      </p:sp>
      <p:sp>
        <p:nvSpPr>
          <p:cNvPr id="8" name="Rectangle 7">
            <a:extLst>
              <a:ext uri="{FF2B5EF4-FFF2-40B4-BE49-F238E27FC236}">
                <a16:creationId xmlns:a16="http://schemas.microsoft.com/office/drawing/2014/main" id="{1137ADDD-6C4C-BA18-C53E-C7E01264BD23}"/>
              </a:ext>
            </a:extLst>
          </p:cNvPr>
          <p:cNvSpPr/>
          <p:nvPr/>
        </p:nvSpPr>
        <p:spPr>
          <a:xfrm>
            <a:off x="474609" y="300479"/>
            <a:ext cx="74140" cy="724779"/>
          </a:xfrm>
          <a:prstGeom prst="rect">
            <a:avLst/>
          </a:prstGeom>
          <a:gradFill>
            <a:gsLst>
              <a:gs pos="0">
                <a:srgbClr val="FF0000"/>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36D0551-2854-F664-6E44-00AA0C9A8539}"/>
              </a:ext>
            </a:extLst>
          </p:cNvPr>
          <p:cNvSpPr txBox="1"/>
          <p:nvPr/>
        </p:nvSpPr>
        <p:spPr>
          <a:xfrm>
            <a:off x="655418" y="6393563"/>
            <a:ext cx="6932141" cy="230832"/>
          </a:xfrm>
          <a:prstGeom prst="rect">
            <a:avLst/>
          </a:prstGeom>
          <a:noFill/>
        </p:spPr>
        <p:txBody>
          <a:bodyPr wrap="square" rtlCol="0">
            <a:spAutoFit/>
          </a:bodyPr>
          <a:lstStyle/>
          <a:p>
            <a:r>
              <a:rPr lang="fr-FR" sz="900" spc="300">
                <a:solidFill>
                  <a:schemeClr val="bg1"/>
                </a:solidFill>
                <a:latin typeface="MADE Outer Sans" panose="02000505000000020004" pitchFamily="2" charset="77"/>
              </a:rPr>
              <a:t>MENTORING 2022/2023</a:t>
            </a:r>
          </a:p>
        </p:txBody>
      </p:sp>
      <p:sp>
        <p:nvSpPr>
          <p:cNvPr id="4" name="Espace réservé du contenu 2">
            <a:extLst>
              <a:ext uri="{FF2B5EF4-FFF2-40B4-BE49-F238E27FC236}">
                <a16:creationId xmlns:a16="http://schemas.microsoft.com/office/drawing/2014/main" id="{C2972A96-E93B-6EE7-A623-53A30E2DB268}"/>
              </a:ext>
            </a:extLst>
          </p:cNvPr>
          <p:cNvSpPr>
            <a:spLocks noGrp="1"/>
          </p:cNvSpPr>
          <p:nvPr>
            <p:ph idx="1"/>
          </p:nvPr>
        </p:nvSpPr>
        <p:spPr>
          <a:xfrm>
            <a:off x="419161" y="2137669"/>
            <a:ext cx="10945524" cy="2582662"/>
          </a:xfrm>
        </p:spPr>
        <p:txBody>
          <a:bodyPr>
            <a:normAutofit/>
          </a:bodyPr>
          <a:lstStyle/>
          <a:p>
            <a:pPr marL="171450" indent="-171450">
              <a:lnSpc>
                <a:spcPct val="150000"/>
              </a:lnSpc>
              <a:buBlip>
                <a:blip r:embed="rId4"/>
              </a:buBlip>
            </a:pPr>
            <a:r>
              <a:rPr lang="fr-FR" sz="1600">
                <a:solidFill>
                  <a:schemeClr val="bg1"/>
                </a:solidFill>
                <a:ea typeface="Avenir Next" charset="0"/>
                <a:cs typeface="Avenir Next" charset="0"/>
              </a:rPr>
              <a:t> 1 binôme étudiant – diplômé,</a:t>
            </a:r>
          </a:p>
          <a:p>
            <a:pPr marL="171450" indent="-171450">
              <a:lnSpc>
                <a:spcPct val="150000"/>
              </a:lnSpc>
              <a:buBlip>
                <a:blip r:embed="rId4"/>
              </a:buBlip>
            </a:pPr>
            <a:r>
              <a:rPr lang="fr-FR" sz="1600">
                <a:solidFill>
                  <a:schemeClr val="bg1"/>
                </a:solidFill>
                <a:ea typeface="Avenir Next" charset="0"/>
                <a:cs typeface="Avenir Next" charset="0"/>
              </a:rPr>
              <a:t> Basé uniquement sur le volontariat,</a:t>
            </a:r>
          </a:p>
          <a:p>
            <a:pPr marL="171450" indent="-171450">
              <a:lnSpc>
                <a:spcPct val="150000"/>
              </a:lnSpc>
              <a:buBlip>
                <a:blip r:embed="rId4"/>
              </a:buBlip>
            </a:pPr>
            <a:r>
              <a:rPr lang="fr-FR" sz="1600">
                <a:solidFill>
                  <a:schemeClr val="bg1"/>
                </a:solidFill>
                <a:ea typeface="Avenir Next" charset="0"/>
                <a:cs typeface="Avenir Next" charset="0"/>
              </a:rPr>
              <a:t> Des objectifs conjointement fixés lors des premiers rendez-vous et ce pour une durée de 6 mois minimum (à l’exception du flash mentoring: une question précise répondu en un échange)</a:t>
            </a:r>
          </a:p>
          <a:p>
            <a:pPr marL="171450" indent="-171450">
              <a:lnSpc>
                <a:spcPct val="150000"/>
              </a:lnSpc>
              <a:buBlip>
                <a:blip r:embed="rId4"/>
              </a:buBlip>
            </a:pPr>
            <a:r>
              <a:rPr lang="fr-FR" sz="1600">
                <a:solidFill>
                  <a:schemeClr val="bg1"/>
                </a:solidFill>
                <a:ea typeface="Avenir Next" charset="0"/>
                <a:cs typeface="Avenir Next" charset="0"/>
              </a:rPr>
              <a:t> S’engager à honorer tous les rendez-vous (fréquence idéale: 1 rendez-vous / mois)</a:t>
            </a:r>
          </a:p>
          <a:p>
            <a:pPr marL="171450" indent="-171450">
              <a:lnSpc>
                <a:spcPct val="150000"/>
              </a:lnSpc>
              <a:buBlip>
                <a:blip r:embed="rId4"/>
              </a:buBlip>
            </a:pPr>
            <a:endParaRPr lang="fr-FR" sz="1600">
              <a:solidFill>
                <a:schemeClr val="bg1"/>
              </a:solidFill>
              <a:ea typeface="Avenir Next" charset="0"/>
              <a:cs typeface="Avenir Next" charset="0"/>
            </a:endParaRPr>
          </a:p>
          <a:p>
            <a:pPr marL="0" indent="0">
              <a:lnSpc>
                <a:spcPct val="150000"/>
              </a:lnSpc>
              <a:buNone/>
            </a:pPr>
            <a:endParaRPr lang="fr-FR" sz="1600">
              <a:solidFill>
                <a:schemeClr val="bg1"/>
              </a:solidFill>
              <a:ea typeface="Avenir Next" charset="0"/>
              <a:cs typeface="Avenir Next" charset="0"/>
            </a:endParaRPr>
          </a:p>
        </p:txBody>
      </p:sp>
    </p:spTree>
    <p:extLst>
      <p:ext uri="{BB962C8B-B14F-4D97-AF65-F5344CB8AC3E}">
        <p14:creationId xmlns:p14="http://schemas.microsoft.com/office/powerpoint/2010/main" val="257775953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ed1e8bc-987e-4219-a92f-7e136d95eb9e" xsi:nil="true"/>
    <lcf76f155ced4ddcb4097134ff3c332f xmlns="25d14aad-33d1-433b-8adf-d337b9e188c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BE4446FD4A784B9E5B3D74B6CE550F" ma:contentTypeVersion="17" ma:contentTypeDescription="Crée un document." ma:contentTypeScope="" ma:versionID="bf5f3d301459e01b43f89e20ab5214f3">
  <xsd:schema xmlns:xsd="http://www.w3.org/2001/XMLSchema" xmlns:xs="http://www.w3.org/2001/XMLSchema" xmlns:p="http://schemas.microsoft.com/office/2006/metadata/properties" xmlns:ns2="25d14aad-33d1-433b-8adf-d337b9e188c1" xmlns:ns3="6ed1e8bc-987e-4219-a92f-7e136d95eb9e" targetNamespace="http://schemas.microsoft.com/office/2006/metadata/properties" ma:root="true" ma:fieldsID="b96b34b6e7f48b4b3a9d27f2d6eea8e1" ns2:_="" ns3:_="">
    <xsd:import namespace="25d14aad-33d1-433b-8adf-d337b9e188c1"/>
    <xsd:import namespace="6ed1e8bc-987e-4219-a92f-7e136d95eb9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14aad-33d1-433b-8adf-d337b9e188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a7bd99a9-2a28-42c7-8490-6b314b9225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d1e8bc-987e-4219-a92f-7e136d95eb9e"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9581177a-a23c-4a38-8d1a-d4f5bab62019}" ma:internalName="TaxCatchAll" ma:showField="CatchAllData" ma:web="6ed1e8bc-987e-4219-a92f-7e136d95eb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4CE18-52B5-4E12-88AB-58297C19A443}">
  <ds:schemaRefs>
    <ds:schemaRef ds:uri="http://schemas.microsoft.com/sharepoint/v3/contenttype/forms"/>
  </ds:schemaRefs>
</ds:datastoreItem>
</file>

<file path=customXml/itemProps2.xml><?xml version="1.0" encoding="utf-8"?>
<ds:datastoreItem xmlns:ds="http://schemas.openxmlformats.org/officeDocument/2006/customXml" ds:itemID="{E129A574-1638-453D-A8D3-2A0527178781}">
  <ds:schemaRefs>
    <ds:schemaRef ds:uri="25d14aad-33d1-433b-8adf-d337b9e188c1"/>
    <ds:schemaRef ds:uri="6ed1e8bc-987e-4219-a92f-7e136d95eb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5E84CFB-5A2E-40BF-9CAC-23F30C18C3B3}">
  <ds:schemaRefs>
    <ds:schemaRef ds:uri="25d14aad-33d1-433b-8adf-d337b9e188c1"/>
    <ds:schemaRef ds:uri="6ed1e8bc-987e-4219-a92f-7e136d95eb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Ecole de Management de Normandie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TOULEMONDE Victoire</dc:creator>
  <cp:revision>1</cp:revision>
  <cp:lastPrinted>2017-07-03T15:55:03Z</cp:lastPrinted>
  <dcterms:created xsi:type="dcterms:W3CDTF">2016-11-03T14:06:32Z</dcterms:created>
  <dcterms:modified xsi:type="dcterms:W3CDTF">2023-11-14T13:17:34Z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0x01010060BE4446FD4A784B9E5B3D74B6CE550F</vt:lpwstr>
  </property>
  <property fmtid="{D5CDD505-2E9C-101B-9397-08002B2CF9AE}" pid="3" name="MediaServiceImageTags">
    <vt:lpwstr/>
  </property>
</Properties>
</file>